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50" r:id="rId2"/>
    <p:sldId id="561" r:id="rId3"/>
    <p:sldId id="562" r:id="rId4"/>
    <p:sldId id="564" r:id="rId5"/>
    <p:sldId id="565" r:id="rId6"/>
    <p:sldId id="572" r:id="rId7"/>
    <p:sldId id="563" r:id="rId8"/>
    <p:sldId id="551" r:id="rId9"/>
    <p:sldId id="573" r:id="rId10"/>
    <p:sldId id="577" r:id="rId11"/>
    <p:sldId id="566" r:id="rId12"/>
    <p:sldId id="567" r:id="rId13"/>
    <p:sldId id="568" r:id="rId14"/>
    <p:sldId id="569" r:id="rId15"/>
    <p:sldId id="570" r:id="rId16"/>
    <p:sldId id="5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a:srgbClr val="996633"/>
    <a:srgbClr val="480000"/>
    <a:srgbClr val="744D26"/>
    <a:srgbClr val="DDDDDD"/>
    <a:srgbClr val="404040"/>
    <a:srgbClr val="95A7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36" autoAdjust="0"/>
  </p:normalViewPr>
  <p:slideViewPr>
    <p:cSldViewPr showGuides="1">
      <p:cViewPr varScale="1">
        <p:scale>
          <a:sx n="80" d="100"/>
          <a:sy n="80" d="100"/>
        </p:scale>
        <p:origin x="-1450" y="-86"/>
      </p:cViewPr>
      <p:guideLst>
        <p:guide orient="horz" pos="941"/>
        <p:guide pos="5759"/>
      </p:guideLst>
    </p:cSldViewPr>
  </p:slideViewPr>
  <p:outlineViewPr>
    <p:cViewPr>
      <p:scale>
        <a:sx n="33" d="100"/>
        <a:sy n="33" d="100"/>
      </p:scale>
      <p:origin x="44" y="0"/>
    </p:cViewPr>
  </p:outlineViewPr>
  <p:notesTextViewPr>
    <p:cViewPr>
      <p:scale>
        <a:sx n="1" d="1"/>
        <a:sy n="1" d="1"/>
      </p:scale>
      <p:origin x="0" y="0"/>
    </p:cViewPr>
  </p:notesTextViewPr>
  <p:sorterViewPr>
    <p:cViewPr>
      <p:scale>
        <a:sx n="140" d="100"/>
        <a:sy n="140" d="100"/>
      </p:scale>
      <p:origin x="0" y="1728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02A51-32C6-4784-9B12-430594659232}" type="datetimeFigureOut">
              <a:rPr lang="fr-FR" smtClean="0"/>
              <a:t>05/11/2019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14265-2D4C-4D94-9184-77F4B74B18EA}" type="slidenum">
              <a:rPr lang="fr-FR" smtClean="0"/>
              <a:t>‹N°›</a:t>
            </a:fld>
            <a:endParaRPr lang="fr-FR"/>
          </a:p>
        </p:txBody>
      </p:sp>
    </p:spTree>
    <p:extLst>
      <p:ext uri="{BB962C8B-B14F-4D97-AF65-F5344CB8AC3E}">
        <p14:creationId xmlns:p14="http://schemas.microsoft.com/office/powerpoint/2010/main" val="51469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4BD27D1-CF7D-4A09-96ED-56ABA3D5660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7895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65A5B17-74D6-4DBA-A579-3DD163B4EE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352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4F20C6F-1B61-4165-B926-2413AD5DA61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773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615AA79-8B2D-4E68-B570-AC7B20A78E8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2515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536E8F6-C597-49BE-B2A1-88AF7E3DA46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7042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4181A41-E036-474F-AB3C-520FDCC6F84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4889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2D5CBD7-818A-4A87-8207-AEA3E7BD628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624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70BAE8E6-4956-4E3A-9D58-4A7931736F9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723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81B6FE3C-B784-4E4F-96DF-C27065EA473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45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0587868-05FE-4EB6-B0EC-EA830FC34A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1651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015577A-4389-4D04-849E-C8C7F3766C4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023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fr-FR" smtClean="0">
                <a:solidFill>
                  <a:prstClr val="black">
                    <a:tint val="75000"/>
                  </a:prstClr>
                </a:solidFill>
              </a:rPr>
              <a:t>septembre 2018</a:t>
            </a: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smtClean="0">
                <a:solidFill>
                  <a:prstClr val="black">
                    <a:tint val="75000"/>
                  </a:prstClr>
                </a:solidFill>
              </a:rPr>
              <a:t>M2 EDTS - UE interdisciplinarité</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5683C6-9A35-4C4B-BB54-7F7009BE00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45901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548680"/>
            <a:ext cx="7200800" cy="396044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eaLnBrk="1" hangingPunct="1"/>
            <a:r>
              <a:rPr lang="fr-FR" sz="4800" b="1" i="1" dirty="0" smtClean="0"/>
              <a:t>Dynamiques des socioécosystèmes</a:t>
            </a:r>
            <a:br>
              <a:rPr lang="fr-FR" sz="4800" b="1" i="1" dirty="0" smtClean="0"/>
            </a:br>
            <a:r>
              <a:rPr lang="fr-FR" sz="4800" b="1" i="1" dirty="0" smtClean="0"/>
              <a:t>et agroécologie</a:t>
            </a:r>
            <a:endParaRPr lang="fr-FR" sz="4800" b="1" i="1" dirty="0">
              <a:solidFill>
                <a:schemeClr val="dk1"/>
              </a:solidFill>
              <a:latin typeface="+mn-lt"/>
              <a:ea typeface="+mn-ea"/>
              <a:cs typeface="+mn-cs"/>
            </a:endParaRPr>
          </a:p>
        </p:txBody>
      </p:sp>
      <p:sp>
        <p:nvSpPr>
          <p:cNvPr id="10" name="ZoneTexte 9"/>
          <p:cNvSpPr txBox="1"/>
          <p:nvPr/>
        </p:nvSpPr>
        <p:spPr>
          <a:xfrm>
            <a:off x="251520" y="5330823"/>
            <a:ext cx="8640960" cy="984885"/>
          </a:xfrm>
          <a:prstGeom prst="rect">
            <a:avLst/>
          </a:prstGeom>
          <a:noFill/>
        </p:spPr>
        <p:txBody>
          <a:bodyPr wrap="square" rtlCol="0">
            <a:spAutoFit/>
          </a:bodyPr>
          <a:lstStyle/>
          <a:p>
            <a:pPr algn="ctr">
              <a:spcBef>
                <a:spcPts val="1200"/>
              </a:spcBef>
            </a:pPr>
            <a:r>
              <a:rPr lang="fr-FR" sz="2400" b="1" i="1" dirty="0" smtClean="0">
                <a:solidFill>
                  <a:srgbClr val="003300"/>
                </a:solidFill>
              </a:rPr>
              <a:t>Groupe agroécologie BASC – 5 novembre 2019</a:t>
            </a:r>
          </a:p>
          <a:p>
            <a:pPr algn="ctr">
              <a:spcBef>
                <a:spcPts val="1200"/>
              </a:spcBef>
            </a:pPr>
            <a:r>
              <a:rPr lang="fr-FR" sz="2400" b="1" i="1" dirty="0" smtClean="0">
                <a:solidFill>
                  <a:schemeClr val="tx1">
                    <a:lumMod val="50000"/>
                    <a:lumOff val="50000"/>
                  </a:schemeClr>
                </a:solidFill>
              </a:rPr>
              <a:t>François Léger, AgroParisTech</a:t>
            </a:r>
            <a:endParaRPr lang="fr-FR" sz="2400" b="1" i="1" dirty="0">
              <a:solidFill>
                <a:schemeClr val="tx1">
                  <a:lumMod val="50000"/>
                  <a:lumOff val="50000"/>
                </a:schemeClr>
              </a:solidFill>
            </a:endParaRPr>
          </a:p>
        </p:txBody>
      </p:sp>
    </p:spTree>
    <p:extLst>
      <p:ext uri="{BB962C8B-B14F-4D97-AF65-F5344CB8AC3E}">
        <p14:creationId xmlns:p14="http://schemas.microsoft.com/office/powerpoint/2010/main" val="405337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515" y="143635"/>
            <a:ext cx="3574740" cy="114300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eaLnBrk="1" hangingPunct="1"/>
            <a:r>
              <a:rPr lang="fr-FR" sz="2800" b="1" dirty="0" smtClean="0">
                <a:solidFill>
                  <a:schemeClr val="dk1"/>
                </a:solidFill>
                <a:latin typeface="+mn-lt"/>
                <a:ea typeface="+mn-ea"/>
                <a:cs typeface="+mn-cs"/>
              </a:rPr>
              <a:t>Risques et écueils</a:t>
            </a:r>
            <a:endParaRPr lang="fr-FR" sz="2800" b="1" dirty="0">
              <a:solidFill>
                <a:schemeClr val="dk1"/>
              </a:solidFill>
              <a:latin typeface="+mn-lt"/>
              <a:ea typeface="+mn-ea"/>
              <a:cs typeface="+mn-cs"/>
            </a:endParaRPr>
          </a:p>
        </p:txBody>
      </p:sp>
      <p:sp>
        <p:nvSpPr>
          <p:cNvPr id="4" name="Espace réservé du numéro de diapositive 3"/>
          <p:cNvSpPr>
            <a:spLocks noGrp="1"/>
          </p:cNvSpPr>
          <p:nvPr>
            <p:ph type="sldNum" sz="quarter" idx="12"/>
          </p:nvPr>
        </p:nvSpPr>
        <p:spPr/>
        <p:txBody>
          <a:bodyPr/>
          <a:lstStyle/>
          <a:p>
            <a:pPr>
              <a:defRPr/>
            </a:pPr>
            <a:fld id="{2615AA79-8B2D-4E68-B570-AC7B20A78E81}" type="slidenum">
              <a:rPr lang="fr-FR" smtClean="0">
                <a:solidFill>
                  <a:prstClr val="black">
                    <a:tint val="75000"/>
                  </a:prstClr>
                </a:solidFill>
              </a:rPr>
              <a:pPr>
                <a:defRPr/>
              </a:pPr>
              <a:t>10</a:t>
            </a:fld>
            <a:endParaRPr lang="fr-FR">
              <a:solidFill>
                <a:prstClr val="black">
                  <a:tint val="75000"/>
                </a:prstClr>
              </a:solidFill>
            </a:endParaRPr>
          </a:p>
        </p:txBody>
      </p:sp>
      <p:sp>
        <p:nvSpPr>
          <p:cNvPr id="5" name="Ellipse 4"/>
          <p:cNvSpPr/>
          <p:nvPr/>
        </p:nvSpPr>
        <p:spPr>
          <a:xfrm>
            <a:off x="4797025" y="188640"/>
            <a:ext cx="3870432" cy="1530170"/>
          </a:xfrm>
          <a:prstGeom prst="ellipse">
            <a:avLst/>
          </a:prstGeom>
          <a:solidFill>
            <a:schemeClr val="accent3">
              <a:lumMod val="7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Syndrome du guépard : feindre de  tout changer pour que rien ne change</a:t>
            </a:r>
            <a:endParaRPr lang="fr-FR" sz="2000" b="1" i="1" dirty="0"/>
          </a:p>
        </p:txBody>
      </p:sp>
      <p:sp>
        <p:nvSpPr>
          <p:cNvPr id="6" name="Ellipse 5"/>
          <p:cNvSpPr/>
          <p:nvPr/>
        </p:nvSpPr>
        <p:spPr>
          <a:xfrm>
            <a:off x="274023" y="4959170"/>
            <a:ext cx="4230470" cy="1440160"/>
          </a:xfrm>
          <a:prstGeom prst="ellipse">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Scientisme , technicisme</a:t>
            </a:r>
            <a:br>
              <a:rPr lang="fr-FR" sz="2000" b="1" i="1" dirty="0" smtClean="0"/>
            </a:br>
            <a:r>
              <a:rPr lang="fr-FR" sz="2000" b="1" i="1" dirty="0" smtClean="0"/>
              <a:t>et exaltation de l’expertise</a:t>
            </a:r>
            <a:endParaRPr lang="fr-FR" sz="2000" b="1" i="1" dirty="0"/>
          </a:p>
        </p:txBody>
      </p:sp>
      <p:sp>
        <p:nvSpPr>
          <p:cNvPr id="7" name="Ellipse 6"/>
          <p:cNvSpPr/>
          <p:nvPr/>
        </p:nvSpPr>
        <p:spPr>
          <a:xfrm>
            <a:off x="521552" y="1645860"/>
            <a:ext cx="3735413" cy="153017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Recherche sous le réverbère et stratégie de l’autruche</a:t>
            </a:r>
            <a:endParaRPr lang="fr-FR" sz="2000" b="1" i="1" dirty="0">
              <a:solidFill>
                <a:schemeClr val="tx1"/>
              </a:solidFill>
            </a:endParaRPr>
          </a:p>
        </p:txBody>
      </p:sp>
      <p:sp>
        <p:nvSpPr>
          <p:cNvPr id="9" name="Ellipse 8"/>
          <p:cNvSpPr/>
          <p:nvPr/>
        </p:nvSpPr>
        <p:spPr>
          <a:xfrm>
            <a:off x="4504493" y="2123855"/>
            <a:ext cx="3375375" cy="1350150"/>
          </a:xfrm>
          <a:prstGeom prst="ellipse">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Défaut de réflexivité épistémologique</a:t>
            </a:r>
            <a:endParaRPr lang="fr-FR" sz="2000" b="1" i="1" dirty="0">
              <a:solidFill>
                <a:schemeClr val="tx1"/>
              </a:solidFill>
            </a:endParaRPr>
          </a:p>
        </p:txBody>
      </p:sp>
      <p:sp>
        <p:nvSpPr>
          <p:cNvPr id="10" name="Ellipse 9"/>
          <p:cNvSpPr/>
          <p:nvPr/>
        </p:nvSpPr>
        <p:spPr>
          <a:xfrm>
            <a:off x="5472100" y="3643421"/>
            <a:ext cx="3375375" cy="1350150"/>
          </a:xfrm>
          <a:prstGeom prst="ellipse">
            <a:avLst/>
          </a:prstGeom>
          <a:solidFill>
            <a:schemeClr val="accent3">
              <a:lumMod val="20000"/>
              <a:lumOff val="8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Repli disciplinaire, plus ou moins idéologisé</a:t>
            </a:r>
            <a:endParaRPr lang="fr-FR" sz="2000" b="1" i="1" dirty="0">
              <a:solidFill>
                <a:schemeClr val="tx1"/>
              </a:solidFill>
            </a:endParaRPr>
          </a:p>
        </p:txBody>
      </p:sp>
      <p:sp>
        <p:nvSpPr>
          <p:cNvPr id="11" name="Ellipse 10"/>
          <p:cNvSpPr/>
          <p:nvPr/>
        </p:nvSpPr>
        <p:spPr>
          <a:xfrm>
            <a:off x="1331640" y="3564015"/>
            <a:ext cx="3645405" cy="121513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Défaut de réflexivité politique</a:t>
            </a:r>
            <a:endParaRPr lang="fr-FR" sz="2000" b="1" i="1" dirty="0">
              <a:solidFill>
                <a:schemeClr val="tx1"/>
              </a:solidFill>
            </a:endParaRPr>
          </a:p>
        </p:txBody>
      </p:sp>
      <p:sp>
        <p:nvSpPr>
          <p:cNvPr id="12" name="Ellipse 11"/>
          <p:cNvSpPr/>
          <p:nvPr/>
        </p:nvSpPr>
        <p:spPr>
          <a:xfrm>
            <a:off x="4662009" y="5286202"/>
            <a:ext cx="2925325" cy="139515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solidFill>
                  <a:schemeClr val="tx1"/>
                </a:solidFill>
              </a:rPr>
              <a:t>Engagement</a:t>
            </a:r>
            <a:br>
              <a:rPr lang="fr-FR" sz="2000" b="1" i="1" dirty="0">
                <a:solidFill>
                  <a:schemeClr val="tx1"/>
                </a:solidFill>
              </a:rPr>
            </a:br>
            <a:r>
              <a:rPr lang="fr-FR" sz="2000" b="1" i="1" dirty="0">
                <a:solidFill>
                  <a:schemeClr val="tx1"/>
                </a:solidFill>
              </a:rPr>
              <a:t> vs</a:t>
            </a:r>
          </a:p>
          <a:p>
            <a:pPr algn="ctr"/>
            <a:r>
              <a:rPr lang="fr-FR" sz="2000" b="1" i="1" dirty="0">
                <a:solidFill>
                  <a:schemeClr val="tx1"/>
                </a:solidFill>
              </a:rPr>
              <a:t>isolement</a:t>
            </a:r>
          </a:p>
        </p:txBody>
      </p:sp>
    </p:spTree>
    <p:extLst>
      <p:ext uri="{BB962C8B-B14F-4D97-AF65-F5344CB8AC3E}">
        <p14:creationId xmlns:p14="http://schemas.microsoft.com/office/powerpoint/2010/main" val="26883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3"/>
          <p:cNvSpPr>
            <a:spLocks noChangeArrowheads="1"/>
          </p:cNvSpPr>
          <p:nvPr/>
        </p:nvSpPr>
        <p:spPr bwMode="auto">
          <a:xfrm>
            <a:off x="4136777" y="3284984"/>
            <a:ext cx="914400" cy="2088232"/>
          </a:xfrm>
          <a:prstGeom prst="downArrow">
            <a:avLst/>
          </a:prstGeom>
          <a:solidFill>
            <a:srgbClr val="006600"/>
          </a:solidFill>
          <a:ln w="9525">
            <a:noFill/>
            <a:miter lim="800000"/>
            <a:headEnd/>
            <a:tailEnd/>
          </a:ln>
        </p:spPr>
        <p:txBody>
          <a:bodyPr wrap="none" anchor="ctr"/>
          <a:lstStyle/>
          <a:p>
            <a:pPr eaLnBrk="1" hangingPunct="1"/>
            <a:endParaRPr lang="es-ES" altLang="fr-FR"/>
          </a:p>
        </p:txBody>
      </p:sp>
      <p:sp>
        <p:nvSpPr>
          <p:cNvPr id="2" name="Espace réservé du numéro de diapositive 1"/>
          <p:cNvSpPr>
            <a:spLocks noGrp="1"/>
          </p:cNvSpPr>
          <p:nvPr>
            <p:ph type="sldNum" sz="quarter" idx="12"/>
          </p:nvPr>
        </p:nvSpPr>
        <p:spPr>
          <a:xfrm>
            <a:off x="6732240" y="6309320"/>
            <a:ext cx="2133600" cy="365125"/>
          </a:xfrm>
        </p:spPr>
        <p:txBody>
          <a:bodyPr/>
          <a:lstStyle/>
          <a:p>
            <a:fld id="{7B9C5253-FF89-4922-B486-98DAFB6B3C65}" type="slidenum">
              <a:rPr lang="fr-FR" smtClean="0"/>
              <a:t>11</a:t>
            </a:fld>
            <a:endParaRPr lang="fr-FR"/>
          </a:p>
        </p:txBody>
      </p:sp>
      <p:sp>
        <p:nvSpPr>
          <p:cNvPr id="3" name="Ellipse 2"/>
          <p:cNvSpPr/>
          <p:nvPr/>
        </p:nvSpPr>
        <p:spPr>
          <a:xfrm>
            <a:off x="3383868" y="1727603"/>
            <a:ext cx="2376264" cy="187220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Objet complexe, non réductible à des approches disciplinaires</a:t>
            </a:r>
            <a:endParaRPr lang="fr-FR" b="1" dirty="0"/>
          </a:p>
        </p:txBody>
      </p:sp>
      <p:sp>
        <p:nvSpPr>
          <p:cNvPr id="5" name="AutoShape 6"/>
          <p:cNvSpPr>
            <a:spLocks noChangeArrowheads="1"/>
          </p:cNvSpPr>
          <p:nvPr/>
        </p:nvSpPr>
        <p:spPr bwMode="auto">
          <a:xfrm rot="5400000">
            <a:off x="4103948" y="899506"/>
            <a:ext cx="936104" cy="685800"/>
          </a:xfrm>
          <a:prstGeom prst="rightArrow">
            <a:avLst>
              <a:gd name="adj1" fmla="val 50000"/>
              <a:gd name="adj2" fmla="val 50000"/>
            </a:avLst>
          </a:prstGeom>
          <a:solidFill>
            <a:srgbClr val="00B050"/>
          </a:solidFill>
          <a:ln w="9525">
            <a:solidFill>
              <a:srgbClr val="006600"/>
            </a:solidFill>
            <a:miter lim="800000"/>
            <a:headEnd/>
            <a:tailEnd/>
          </a:ln>
        </p:spPr>
        <p:txBody>
          <a:bodyPr wrap="none" anchor="ctr"/>
          <a:lstStyle/>
          <a:p>
            <a:pPr eaLnBrk="1" hangingPunct="1"/>
            <a:endParaRPr lang="es-ES" altLang="fr-FR" b="1"/>
          </a:p>
        </p:txBody>
      </p:sp>
      <p:sp>
        <p:nvSpPr>
          <p:cNvPr id="6" name="Text Box 7"/>
          <p:cNvSpPr txBox="1">
            <a:spLocks noChangeArrowheads="1"/>
          </p:cNvSpPr>
          <p:nvPr/>
        </p:nvSpPr>
        <p:spPr bwMode="auto">
          <a:xfrm>
            <a:off x="3945402" y="404664"/>
            <a:ext cx="129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dirty="0">
                <a:latin typeface="+mn-lt"/>
              </a:rPr>
              <a:t>Discipline A</a:t>
            </a:r>
          </a:p>
        </p:txBody>
      </p:sp>
      <p:sp>
        <p:nvSpPr>
          <p:cNvPr id="7" name="AutoShape 8"/>
          <p:cNvSpPr>
            <a:spLocks noChangeArrowheads="1"/>
          </p:cNvSpPr>
          <p:nvPr/>
        </p:nvSpPr>
        <p:spPr bwMode="auto">
          <a:xfrm>
            <a:off x="1936068" y="2339733"/>
            <a:ext cx="1447800" cy="685800"/>
          </a:xfrm>
          <a:prstGeom prst="rightArrow">
            <a:avLst>
              <a:gd name="adj1" fmla="val 50000"/>
              <a:gd name="adj2" fmla="val 52778"/>
            </a:avLst>
          </a:prstGeom>
          <a:solidFill>
            <a:srgbClr val="00B050"/>
          </a:solidFill>
          <a:ln w="9525">
            <a:noFill/>
            <a:miter lim="800000"/>
            <a:headEnd/>
            <a:tailEnd/>
          </a:ln>
        </p:spPr>
        <p:txBody>
          <a:bodyPr wrap="none" anchor="ctr"/>
          <a:lstStyle/>
          <a:p>
            <a:pPr eaLnBrk="1" hangingPunct="1"/>
            <a:endParaRPr lang="es-ES" altLang="fr-FR" b="1"/>
          </a:p>
        </p:txBody>
      </p:sp>
      <p:sp>
        <p:nvSpPr>
          <p:cNvPr id="8" name="Text Box 9"/>
          <p:cNvSpPr txBox="1">
            <a:spLocks noChangeArrowheads="1"/>
          </p:cNvSpPr>
          <p:nvPr/>
        </p:nvSpPr>
        <p:spPr bwMode="auto">
          <a:xfrm>
            <a:off x="457200" y="2497967"/>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dirty="0">
                <a:latin typeface="+mn-lt"/>
              </a:rPr>
              <a:t>Discipline B</a:t>
            </a:r>
          </a:p>
        </p:txBody>
      </p:sp>
      <p:sp>
        <p:nvSpPr>
          <p:cNvPr id="9" name="Text Box 10"/>
          <p:cNvSpPr txBox="1">
            <a:spLocks noChangeArrowheads="1"/>
          </p:cNvSpPr>
          <p:nvPr/>
        </p:nvSpPr>
        <p:spPr bwMode="auto">
          <a:xfrm>
            <a:off x="7308304" y="2461664"/>
            <a:ext cx="1279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dirty="0">
                <a:latin typeface="+mn-lt"/>
              </a:rPr>
              <a:t>Discipline C</a:t>
            </a:r>
          </a:p>
        </p:txBody>
      </p:sp>
      <p:sp>
        <p:nvSpPr>
          <p:cNvPr id="11" name="AutoShape 12"/>
          <p:cNvSpPr>
            <a:spLocks noChangeArrowheads="1"/>
          </p:cNvSpPr>
          <p:nvPr/>
        </p:nvSpPr>
        <p:spPr bwMode="auto">
          <a:xfrm rot="10763405">
            <a:off x="5746936" y="2303430"/>
            <a:ext cx="1447800" cy="685800"/>
          </a:xfrm>
          <a:prstGeom prst="rightArrow">
            <a:avLst>
              <a:gd name="adj1" fmla="val 50000"/>
              <a:gd name="adj2" fmla="val 52778"/>
            </a:avLst>
          </a:prstGeom>
          <a:solidFill>
            <a:srgbClr val="00B050"/>
          </a:solidFill>
          <a:ln w="9525">
            <a:noFill/>
            <a:miter lim="800000"/>
            <a:headEnd/>
            <a:tailEnd/>
          </a:ln>
        </p:spPr>
        <p:txBody>
          <a:bodyPr wrap="none" anchor="ctr"/>
          <a:lstStyle/>
          <a:p>
            <a:pPr eaLnBrk="1" hangingPunct="1"/>
            <a:endParaRPr lang="es-ES" altLang="fr-FR" b="1"/>
          </a:p>
        </p:txBody>
      </p:sp>
      <p:sp>
        <p:nvSpPr>
          <p:cNvPr id="4" name="Multiplier 3"/>
          <p:cNvSpPr/>
          <p:nvPr/>
        </p:nvSpPr>
        <p:spPr>
          <a:xfrm>
            <a:off x="3095836" y="2320806"/>
            <a:ext cx="576064" cy="685801"/>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Multiplier 12"/>
          <p:cNvSpPr/>
          <p:nvPr/>
        </p:nvSpPr>
        <p:spPr>
          <a:xfrm>
            <a:off x="4283968" y="1384702"/>
            <a:ext cx="576064" cy="685801"/>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5455294" y="2311116"/>
            <a:ext cx="576064" cy="685801"/>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Box 14"/>
          <p:cNvSpPr txBox="1">
            <a:spLocks noChangeArrowheads="1"/>
          </p:cNvSpPr>
          <p:nvPr/>
        </p:nvSpPr>
        <p:spPr bwMode="auto">
          <a:xfrm>
            <a:off x="3247667" y="3742418"/>
            <a:ext cx="2648666" cy="1008112"/>
          </a:xfrm>
          <a:prstGeom prst="rect">
            <a:avLst/>
          </a:prstGeom>
          <a:solidFill>
            <a:srgbClr val="006600"/>
          </a:solidFill>
          <a:ln w="9525" cap="flat" cmpd="sng" algn="ctr">
            <a:noFill/>
            <a:prstDash val="solid"/>
            <a:miter lim="800000"/>
            <a:headEnd/>
            <a:tailEn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altLang="fr-FR" sz="1600" dirty="0" smtClean="0">
                <a:solidFill>
                  <a:schemeClr val="bg1"/>
                </a:solidFill>
              </a:rPr>
              <a:t>Construire un nouvel espace scientifique d’appréhension du réel</a:t>
            </a:r>
            <a:endParaRPr lang="fr-FR" altLang="fr-FR" sz="1600" dirty="0">
              <a:solidFill>
                <a:srgbClr val="663300"/>
              </a:solidFill>
            </a:endParaRPr>
          </a:p>
        </p:txBody>
      </p:sp>
      <p:sp>
        <p:nvSpPr>
          <p:cNvPr id="12" name="Rectangle 11"/>
          <p:cNvSpPr/>
          <p:nvPr/>
        </p:nvSpPr>
        <p:spPr>
          <a:xfrm>
            <a:off x="2614470" y="5373216"/>
            <a:ext cx="3915060" cy="8640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Nouveau mode de problématisation transdisciplinaire, cohérent à la complexité des problèmes à traiter</a:t>
            </a:r>
            <a:endParaRPr lang="fr-FR" sz="1600" b="1" dirty="0">
              <a:solidFill>
                <a:schemeClr val="tx1"/>
              </a:solidFill>
            </a:endParaRPr>
          </a:p>
        </p:txBody>
      </p:sp>
      <p:cxnSp>
        <p:nvCxnSpPr>
          <p:cNvPr id="21" name="Connecteur en arc 20"/>
          <p:cNvCxnSpPr>
            <a:stCxn id="9" idx="2"/>
          </p:cNvCxnSpPr>
          <p:nvPr/>
        </p:nvCxnSpPr>
        <p:spPr>
          <a:xfrm rot="5400000">
            <a:off x="6299159" y="2428170"/>
            <a:ext cx="1246078" cy="2051730"/>
          </a:xfrm>
          <a:prstGeom prst="curvedConnector2">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a:stCxn id="8" idx="2"/>
          </p:cNvCxnSpPr>
          <p:nvPr/>
        </p:nvCxnSpPr>
        <p:spPr>
          <a:xfrm rot="16200000" flipH="1">
            <a:off x="1474594" y="2493670"/>
            <a:ext cx="1399444" cy="2146701"/>
          </a:xfrm>
          <a:prstGeom prst="curvedConnector2">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5242551" y="566530"/>
            <a:ext cx="3502033" cy="4066597"/>
          </a:xfrm>
          <a:custGeom>
            <a:avLst/>
            <a:gdLst>
              <a:gd name="connsiteX0" fmla="*/ 0 w 3496723"/>
              <a:gd name="connsiteY0" fmla="*/ 0 h 4005470"/>
              <a:gd name="connsiteX1" fmla="*/ 2703443 w 3496723"/>
              <a:gd name="connsiteY1" fmla="*/ 327992 h 4005470"/>
              <a:gd name="connsiteX2" fmla="*/ 3389243 w 3496723"/>
              <a:gd name="connsiteY2" fmla="*/ 1898374 h 4005470"/>
              <a:gd name="connsiteX3" fmla="*/ 3240156 w 3496723"/>
              <a:gd name="connsiteY3" fmla="*/ 3419061 h 4005470"/>
              <a:gd name="connsiteX4" fmla="*/ 1013791 w 3496723"/>
              <a:gd name="connsiteY4" fmla="*/ 4005470 h 4005470"/>
              <a:gd name="connsiteX5" fmla="*/ 1013791 w 3496723"/>
              <a:gd name="connsiteY5" fmla="*/ 4005470 h 4005470"/>
              <a:gd name="connsiteX0" fmla="*/ 0 w 3496723"/>
              <a:gd name="connsiteY0" fmla="*/ 0 h 4057485"/>
              <a:gd name="connsiteX1" fmla="*/ 2703443 w 3496723"/>
              <a:gd name="connsiteY1" fmla="*/ 327992 h 4057485"/>
              <a:gd name="connsiteX2" fmla="*/ 3389243 w 3496723"/>
              <a:gd name="connsiteY2" fmla="*/ 1898374 h 4057485"/>
              <a:gd name="connsiteX3" fmla="*/ 3240156 w 3496723"/>
              <a:gd name="connsiteY3" fmla="*/ 3419061 h 4057485"/>
              <a:gd name="connsiteX4" fmla="*/ 1013791 w 3496723"/>
              <a:gd name="connsiteY4" fmla="*/ 4005470 h 4057485"/>
              <a:gd name="connsiteX5" fmla="*/ 1043563 w 3496723"/>
              <a:gd name="connsiteY5" fmla="*/ 4035287 h 4057485"/>
              <a:gd name="connsiteX0" fmla="*/ 0 w 3496723"/>
              <a:gd name="connsiteY0" fmla="*/ 0 h 4066597"/>
              <a:gd name="connsiteX1" fmla="*/ 2703443 w 3496723"/>
              <a:gd name="connsiteY1" fmla="*/ 327992 h 4066597"/>
              <a:gd name="connsiteX2" fmla="*/ 3389243 w 3496723"/>
              <a:gd name="connsiteY2" fmla="*/ 1898374 h 4066597"/>
              <a:gd name="connsiteX3" fmla="*/ 3240156 w 3496723"/>
              <a:gd name="connsiteY3" fmla="*/ 3419061 h 4066597"/>
              <a:gd name="connsiteX4" fmla="*/ 1013791 w 3496723"/>
              <a:gd name="connsiteY4" fmla="*/ 4005470 h 4066597"/>
              <a:gd name="connsiteX5" fmla="*/ 716070 w 3496723"/>
              <a:gd name="connsiteY5" fmla="*/ 4055166 h 406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6723" h="4066597">
                <a:moveTo>
                  <a:pt x="0" y="0"/>
                </a:moveTo>
                <a:cubicBezTo>
                  <a:pt x="1069284" y="5798"/>
                  <a:pt x="2138569" y="11596"/>
                  <a:pt x="2703443" y="327992"/>
                </a:cubicBezTo>
                <a:cubicBezTo>
                  <a:pt x="3268317" y="644388"/>
                  <a:pt x="3299791" y="1383196"/>
                  <a:pt x="3389243" y="1898374"/>
                </a:cubicBezTo>
                <a:cubicBezTo>
                  <a:pt x="3478695" y="2413552"/>
                  <a:pt x="3636065" y="3067878"/>
                  <a:pt x="3240156" y="3419061"/>
                </a:cubicBezTo>
                <a:cubicBezTo>
                  <a:pt x="2844247" y="3770244"/>
                  <a:pt x="1434472" y="3899453"/>
                  <a:pt x="1013791" y="4005470"/>
                </a:cubicBezTo>
                <a:cubicBezTo>
                  <a:pt x="593110" y="4111487"/>
                  <a:pt x="706146" y="4045227"/>
                  <a:pt x="716070" y="4055166"/>
                </a:cubicBezTo>
              </a:path>
            </a:pathLst>
          </a:cu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a:spLocks noChangeArrowheads="1"/>
          </p:cNvSpPr>
          <p:nvPr/>
        </p:nvSpPr>
        <p:spPr bwMode="auto">
          <a:xfrm>
            <a:off x="157448" y="188640"/>
            <a:ext cx="3424442" cy="1196062"/>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fr-FR" altLang="fr-FR" sz="2400" dirty="0" smtClean="0"/>
              <a:t>Penser la complexité</a:t>
            </a:r>
            <a:br>
              <a:rPr lang="fr-FR" altLang="fr-FR" sz="2400" dirty="0" smtClean="0"/>
            </a:br>
            <a:r>
              <a:rPr lang="fr-FR" altLang="fr-FR" sz="2400" dirty="0" smtClean="0"/>
              <a:t>du monde</a:t>
            </a:r>
            <a:endParaRPr lang="fr-FR" altLang="fr-FR" sz="2400" dirty="0"/>
          </a:p>
        </p:txBody>
      </p:sp>
    </p:spTree>
    <p:extLst>
      <p:ext uri="{BB962C8B-B14F-4D97-AF65-F5344CB8AC3E}">
        <p14:creationId xmlns:p14="http://schemas.microsoft.com/office/powerpoint/2010/main" val="4262743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1"/>
          <p:cNvPicPr>
            <a:picLocks noChangeAspect="1"/>
          </p:cNvPicPr>
          <p:nvPr/>
        </p:nvPicPr>
        <p:blipFill>
          <a:blip r:embed="rId2">
            <a:extLst>
              <a:ext uri="{28A0092B-C50C-407E-A947-70E740481C1C}">
                <a14:useLocalDpi xmlns:a14="http://schemas.microsoft.com/office/drawing/2010/main" val="0"/>
              </a:ext>
            </a:extLst>
          </a:blip>
          <a:srcRect l="26685" r="2599"/>
          <a:stretch>
            <a:fillRect/>
          </a:stretch>
        </p:blipFill>
        <p:spPr bwMode="auto">
          <a:xfrm>
            <a:off x="1511300" y="1701800"/>
            <a:ext cx="6134100"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7B9C5253-FF89-4922-B486-98DAFB6B3C65}" type="slidenum">
              <a:rPr lang="fr-FR" smtClean="0"/>
              <a:t>12</a:t>
            </a:fld>
            <a:endParaRPr lang="fr-FR"/>
          </a:p>
        </p:txBody>
      </p:sp>
      <p:sp>
        <p:nvSpPr>
          <p:cNvPr id="5" name="ZoneTexte 4"/>
          <p:cNvSpPr txBox="1">
            <a:spLocks noChangeArrowheads="1"/>
          </p:cNvSpPr>
          <p:nvPr/>
        </p:nvSpPr>
        <p:spPr bwMode="auto">
          <a:xfrm>
            <a:off x="157448" y="188640"/>
            <a:ext cx="4270536" cy="90010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fr-FR" altLang="fr-FR" sz="2400" dirty="0" smtClean="0"/>
              <a:t>Repenser ce qu’est la science ?</a:t>
            </a:r>
            <a:endParaRPr lang="fr-FR" altLang="fr-FR" sz="2400" dirty="0"/>
          </a:p>
        </p:txBody>
      </p:sp>
    </p:spTree>
    <p:extLst>
      <p:ext uri="{BB962C8B-B14F-4D97-AF65-F5344CB8AC3E}">
        <p14:creationId xmlns:p14="http://schemas.microsoft.com/office/powerpoint/2010/main" val="408679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1"/>
          <p:cNvPicPr>
            <a:picLocks noChangeAspect="1"/>
          </p:cNvPicPr>
          <p:nvPr/>
        </p:nvPicPr>
        <p:blipFill>
          <a:blip r:embed="rId2">
            <a:extLst>
              <a:ext uri="{28A0092B-C50C-407E-A947-70E740481C1C}">
                <a14:useLocalDpi xmlns:a14="http://schemas.microsoft.com/office/drawing/2010/main" val="0"/>
              </a:ext>
            </a:extLst>
          </a:blip>
          <a:srcRect l="4620"/>
          <a:stretch>
            <a:fillRect/>
          </a:stretch>
        </p:blipFill>
        <p:spPr bwMode="auto">
          <a:xfrm>
            <a:off x="0" y="1000844"/>
            <a:ext cx="9144000" cy="5086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584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2676" y="6094263"/>
            <a:ext cx="38957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ZoneTexte 6"/>
          <p:cNvSpPr txBox="1">
            <a:spLocks noChangeArrowheads="1"/>
          </p:cNvSpPr>
          <p:nvPr/>
        </p:nvSpPr>
        <p:spPr bwMode="auto">
          <a:xfrm>
            <a:off x="7810070" y="4066893"/>
            <a:ext cx="13692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dirty="0">
                <a:solidFill>
                  <a:srgbClr val="003300"/>
                </a:solidFill>
              </a:rPr>
              <a:t>Ce qui existe</a:t>
            </a:r>
          </a:p>
        </p:txBody>
      </p:sp>
      <p:sp>
        <p:nvSpPr>
          <p:cNvPr id="35847" name="ZoneTexte 7"/>
          <p:cNvSpPr txBox="1">
            <a:spLocks noChangeArrowheads="1"/>
          </p:cNvSpPr>
          <p:nvPr/>
        </p:nvSpPr>
        <p:spPr bwMode="auto">
          <a:xfrm>
            <a:off x="6805613" y="3174132"/>
            <a:ext cx="218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dirty="0">
                <a:solidFill>
                  <a:srgbClr val="003300"/>
                </a:solidFill>
              </a:rPr>
              <a:t>Ce que nous sommes</a:t>
            </a:r>
          </a:p>
          <a:p>
            <a:pPr eaLnBrk="1" hangingPunct="1"/>
            <a:r>
              <a:rPr lang="fr-FR" altLang="fr-FR" sz="1600" i="1" dirty="0">
                <a:solidFill>
                  <a:srgbClr val="003300"/>
                </a:solidFill>
              </a:rPr>
              <a:t>capables de faire</a:t>
            </a:r>
          </a:p>
        </p:txBody>
      </p:sp>
      <p:sp>
        <p:nvSpPr>
          <p:cNvPr id="35848" name="ZoneTexte 8"/>
          <p:cNvSpPr txBox="1">
            <a:spLocks noChangeArrowheads="1"/>
          </p:cNvSpPr>
          <p:nvPr/>
        </p:nvSpPr>
        <p:spPr bwMode="auto">
          <a:xfrm>
            <a:off x="6400540" y="2131144"/>
            <a:ext cx="2566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dirty="0">
                <a:solidFill>
                  <a:srgbClr val="003300"/>
                </a:solidFill>
              </a:rPr>
              <a:t>Ce que nous voulons faire</a:t>
            </a:r>
          </a:p>
        </p:txBody>
      </p:sp>
      <p:sp>
        <p:nvSpPr>
          <p:cNvPr id="35849" name="ZoneTexte 9"/>
          <p:cNvSpPr txBox="1">
            <a:spLocks noChangeArrowheads="1"/>
          </p:cNvSpPr>
          <p:nvPr/>
        </p:nvSpPr>
        <p:spPr bwMode="auto">
          <a:xfrm>
            <a:off x="5857875" y="957982"/>
            <a:ext cx="2521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a:solidFill>
                  <a:srgbClr val="003300"/>
                </a:solidFill>
              </a:rPr>
              <a:t>Ce que nous devons faire</a:t>
            </a:r>
          </a:p>
        </p:txBody>
      </p:sp>
      <p:cxnSp>
        <p:nvCxnSpPr>
          <p:cNvPr id="18" name="Connecteur en arc 17"/>
          <p:cNvCxnSpPr>
            <a:cxnSpLocks noChangeShapeType="1"/>
          </p:cNvCxnSpPr>
          <p:nvPr/>
        </p:nvCxnSpPr>
        <p:spPr bwMode="auto">
          <a:xfrm rot="10800000" flipV="1">
            <a:off x="5649913" y="1326282"/>
            <a:ext cx="635000" cy="223837"/>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en arc 24"/>
          <p:cNvCxnSpPr>
            <a:cxnSpLocks noChangeShapeType="1"/>
          </p:cNvCxnSpPr>
          <p:nvPr/>
        </p:nvCxnSpPr>
        <p:spPr bwMode="auto">
          <a:xfrm rot="10800000" flipV="1">
            <a:off x="6437313" y="2499444"/>
            <a:ext cx="635000" cy="222250"/>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en arc 25"/>
          <p:cNvCxnSpPr>
            <a:cxnSpLocks noChangeShapeType="1"/>
          </p:cNvCxnSpPr>
          <p:nvPr/>
        </p:nvCxnSpPr>
        <p:spPr bwMode="auto">
          <a:xfrm rot="10800000" flipV="1">
            <a:off x="7224713" y="3820244"/>
            <a:ext cx="635000" cy="222250"/>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en arc 26"/>
          <p:cNvCxnSpPr>
            <a:cxnSpLocks noChangeShapeType="1"/>
          </p:cNvCxnSpPr>
          <p:nvPr/>
        </p:nvCxnSpPr>
        <p:spPr bwMode="auto">
          <a:xfrm rot="10800000" flipV="1">
            <a:off x="7859713" y="4475089"/>
            <a:ext cx="635000" cy="223837"/>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Espace réservé du numéro de diapositive 1"/>
          <p:cNvSpPr>
            <a:spLocks noGrp="1"/>
          </p:cNvSpPr>
          <p:nvPr>
            <p:ph type="sldNum" sz="quarter" idx="12"/>
          </p:nvPr>
        </p:nvSpPr>
        <p:spPr/>
        <p:txBody>
          <a:bodyPr/>
          <a:lstStyle/>
          <a:p>
            <a:fld id="{7B9C5253-FF89-4922-B486-98DAFB6B3C65}" type="slidenum">
              <a:rPr lang="fr-FR" smtClean="0"/>
              <a:t>13</a:t>
            </a:fld>
            <a:endParaRPr lang="fr-FR"/>
          </a:p>
        </p:txBody>
      </p:sp>
      <p:sp>
        <p:nvSpPr>
          <p:cNvPr id="15" name="ZoneTexte 14"/>
          <p:cNvSpPr txBox="1">
            <a:spLocks noChangeArrowheads="1"/>
          </p:cNvSpPr>
          <p:nvPr/>
        </p:nvSpPr>
        <p:spPr bwMode="auto">
          <a:xfrm>
            <a:off x="157448" y="188639"/>
            <a:ext cx="3019397" cy="938619"/>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fr-FR" altLang="fr-FR" sz="2400" dirty="0" smtClean="0"/>
              <a:t>Replacer les sciences </a:t>
            </a:r>
            <a:r>
              <a:rPr lang="fr-FR" altLang="fr-FR" sz="2400" u="sng" dirty="0" smtClean="0"/>
              <a:t>dans</a:t>
            </a:r>
            <a:r>
              <a:rPr lang="fr-FR" altLang="fr-FR" sz="2400" dirty="0" smtClean="0"/>
              <a:t> le monde</a:t>
            </a:r>
            <a:endParaRPr lang="fr-FR" altLang="fr-FR" sz="2400" dirty="0"/>
          </a:p>
        </p:txBody>
      </p:sp>
    </p:spTree>
    <p:extLst>
      <p:ext uri="{BB962C8B-B14F-4D97-AF65-F5344CB8AC3E}">
        <p14:creationId xmlns:p14="http://schemas.microsoft.com/office/powerpoint/2010/main" val="2543904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1"/>
          <p:cNvPicPr>
            <a:picLocks noChangeAspect="1"/>
          </p:cNvPicPr>
          <p:nvPr/>
        </p:nvPicPr>
        <p:blipFill>
          <a:blip r:embed="rId2">
            <a:extLst>
              <a:ext uri="{28A0092B-C50C-407E-A947-70E740481C1C}">
                <a14:useLocalDpi xmlns:a14="http://schemas.microsoft.com/office/drawing/2010/main" val="0"/>
              </a:ext>
            </a:extLst>
          </a:blip>
          <a:srcRect l="4620"/>
          <a:stretch>
            <a:fillRect/>
          </a:stretch>
        </p:blipFill>
        <p:spPr bwMode="auto">
          <a:xfrm>
            <a:off x="0" y="1189865"/>
            <a:ext cx="9144000" cy="5086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584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2677" y="6368290"/>
            <a:ext cx="38957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ZoneTexte 6"/>
          <p:cNvSpPr txBox="1">
            <a:spLocks noChangeArrowheads="1"/>
          </p:cNvSpPr>
          <p:nvPr/>
        </p:nvSpPr>
        <p:spPr bwMode="auto">
          <a:xfrm>
            <a:off x="7810070" y="4255914"/>
            <a:ext cx="13692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dirty="0">
                <a:solidFill>
                  <a:srgbClr val="003300"/>
                </a:solidFill>
              </a:rPr>
              <a:t>Ce qui existe</a:t>
            </a:r>
          </a:p>
        </p:txBody>
      </p:sp>
      <p:sp>
        <p:nvSpPr>
          <p:cNvPr id="35847" name="ZoneTexte 7"/>
          <p:cNvSpPr txBox="1">
            <a:spLocks noChangeArrowheads="1"/>
          </p:cNvSpPr>
          <p:nvPr/>
        </p:nvSpPr>
        <p:spPr bwMode="auto">
          <a:xfrm>
            <a:off x="6805613" y="3363153"/>
            <a:ext cx="218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dirty="0">
                <a:solidFill>
                  <a:srgbClr val="003300"/>
                </a:solidFill>
              </a:rPr>
              <a:t>Ce que nous sommes</a:t>
            </a:r>
          </a:p>
          <a:p>
            <a:pPr eaLnBrk="1" hangingPunct="1"/>
            <a:r>
              <a:rPr lang="fr-FR" altLang="fr-FR" sz="1600" i="1" dirty="0">
                <a:solidFill>
                  <a:srgbClr val="003300"/>
                </a:solidFill>
              </a:rPr>
              <a:t>capables de faire</a:t>
            </a:r>
          </a:p>
        </p:txBody>
      </p:sp>
      <p:sp>
        <p:nvSpPr>
          <p:cNvPr id="35848" name="ZoneTexte 8"/>
          <p:cNvSpPr txBox="1">
            <a:spLocks noChangeArrowheads="1"/>
          </p:cNvSpPr>
          <p:nvPr/>
        </p:nvSpPr>
        <p:spPr bwMode="auto">
          <a:xfrm>
            <a:off x="6400540" y="2320165"/>
            <a:ext cx="2566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dirty="0">
                <a:solidFill>
                  <a:srgbClr val="003300"/>
                </a:solidFill>
              </a:rPr>
              <a:t>Ce que nous voulons faire</a:t>
            </a:r>
          </a:p>
        </p:txBody>
      </p:sp>
      <p:sp>
        <p:nvSpPr>
          <p:cNvPr id="35849" name="ZoneTexte 9"/>
          <p:cNvSpPr txBox="1">
            <a:spLocks noChangeArrowheads="1"/>
          </p:cNvSpPr>
          <p:nvPr/>
        </p:nvSpPr>
        <p:spPr bwMode="auto">
          <a:xfrm>
            <a:off x="5857875" y="1147003"/>
            <a:ext cx="2521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sz="1600" i="1">
                <a:solidFill>
                  <a:srgbClr val="003300"/>
                </a:solidFill>
              </a:rPr>
              <a:t>Ce que nous devons faire</a:t>
            </a:r>
          </a:p>
        </p:txBody>
      </p:sp>
      <p:cxnSp>
        <p:nvCxnSpPr>
          <p:cNvPr id="18" name="Connecteur en arc 17"/>
          <p:cNvCxnSpPr>
            <a:cxnSpLocks noChangeShapeType="1"/>
          </p:cNvCxnSpPr>
          <p:nvPr/>
        </p:nvCxnSpPr>
        <p:spPr bwMode="auto">
          <a:xfrm rot="10800000" flipV="1">
            <a:off x="5649913" y="1515303"/>
            <a:ext cx="635000" cy="223837"/>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en arc 24"/>
          <p:cNvCxnSpPr>
            <a:cxnSpLocks noChangeShapeType="1"/>
          </p:cNvCxnSpPr>
          <p:nvPr/>
        </p:nvCxnSpPr>
        <p:spPr bwMode="auto">
          <a:xfrm rot="10800000" flipV="1">
            <a:off x="6291056" y="2688465"/>
            <a:ext cx="635000" cy="222250"/>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en arc 25"/>
          <p:cNvCxnSpPr>
            <a:cxnSpLocks noChangeShapeType="1"/>
          </p:cNvCxnSpPr>
          <p:nvPr/>
        </p:nvCxnSpPr>
        <p:spPr bwMode="auto">
          <a:xfrm rot="10800000" flipV="1">
            <a:off x="7175070" y="3959267"/>
            <a:ext cx="635000" cy="222250"/>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en arc 26"/>
          <p:cNvCxnSpPr>
            <a:cxnSpLocks noChangeShapeType="1"/>
          </p:cNvCxnSpPr>
          <p:nvPr/>
        </p:nvCxnSpPr>
        <p:spPr bwMode="auto">
          <a:xfrm rot="10800000" flipV="1">
            <a:off x="7859713" y="4664110"/>
            <a:ext cx="635000" cy="223837"/>
          </a:xfrm>
          <a:prstGeom prst="curvedConnector3">
            <a:avLst>
              <a:gd name="adj1" fmla="val 50000"/>
            </a:avLst>
          </a:prstGeom>
          <a:noFill/>
          <a:ln w="25400">
            <a:solidFill>
              <a:srgbClr val="0066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Espace réservé du numéro de diapositive 1"/>
          <p:cNvSpPr>
            <a:spLocks noGrp="1"/>
          </p:cNvSpPr>
          <p:nvPr>
            <p:ph type="sldNum" sz="quarter" idx="12"/>
          </p:nvPr>
        </p:nvSpPr>
        <p:spPr/>
        <p:txBody>
          <a:bodyPr/>
          <a:lstStyle/>
          <a:p>
            <a:fld id="{7B9C5253-FF89-4922-B486-98DAFB6B3C65}" type="slidenum">
              <a:rPr lang="fr-FR" smtClean="0"/>
              <a:t>14</a:t>
            </a:fld>
            <a:endParaRPr lang="fr-FR"/>
          </a:p>
        </p:txBody>
      </p:sp>
      <p:sp>
        <p:nvSpPr>
          <p:cNvPr id="13" name="ZoneTexte 4"/>
          <p:cNvSpPr txBox="1">
            <a:spLocks noChangeArrowheads="1"/>
          </p:cNvSpPr>
          <p:nvPr/>
        </p:nvSpPr>
        <p:spPr bwMode="auto">
          <a:xfrm>
            <a:off x="2976417" y="4572803"/>
            <a:ext cx="2787943" cy="369332"/>
          </a:xfrm>
          <a:prstGeom prst="rect">
            <a:avLst/>
          </a:prstGeom>
          <a:solidFill>
            <a:schemeClr val="accent3">
              <a:lumMod val="60000"/>
              <a:lumOff val="40000"/>
            </a:schemeClr>
          </a:solidFill>
          <a:ln w="9525">
            <a:solidFill>
              <a:srgbClr val="006600"/>
            </a:solidFill>
            <a:miter lim="800000"/>
            <a:headEnd/>
            <a:tailEnd/>
          </a:ln>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dirty="0" smtClean="0">
                <a:solidFill>
                  <a:srgbClr val="003300"/>
                </a:solidFill>
              </a:rPr>
              <a:t>Empirique / scientifique</a:t>
            </a:r>
            <a:endParaRPr lang="fr-FR" altLang="fr-FR" b="1" dirty="0">
              <a:solidFill>
                <a:srgbClr val="003300"/>
              </a:solidFill>
            </a:endParaRPr>
          </a:p>
        </p:txBody>
      </p:sp>
      <p:sp>
        <p:nvSpPr>
          <p:cNvPr id="14" name="ZoneTexte 5"/>
          <p:cNvSpPr txBox="1">
            <a:spLocks noChangeArrowheads="1"/>
          </p:cNvSpPr>
          <p:nvPr/>
        </p:nvSpPr>
        <p:spPr bwMode="auto">
          <a:xfrm>
            <a:off x="3546475" y="3410753"/>
            <a:ext cx="1570038" cy="368300"/>
          </a:xfrm>
          <a:prstGeom prst="rect">
            <a:avLst/>
          </a:prstGeom>
          <a:solidFill>
            <a:schemeClr val="accent3">
              <a:lumMod val="60000"/>
              <a:lumOff val="40000"/>
            </a:schemeClr>
          </a:solidFill>
          <a:ln w="9525">
            <a:solidFill>
              <a:srgbClr val="006600"/>
            </a:solidFill>
            <a:miter lim="800000"/>
            <a:headEnd/>
            <a:tailEnd/>
          </a:ln>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a:solidFill>
                  <a:srgbClr val="003300"/>
                </a:solidFill>
              </a:rPr>
              <a:t>pragmatique</a:t>
            </a:r>
          </a:p>
        </p:txBody>
      </p:sp>
      <p:sp>
        <p:nvSpPr>
          <p:cNvPr id="15" name="ZoneTexte 6"/>
          <p:cNvSpPr txBox="1">
            <a:spLocks noChangeArrowheads="1"/>
          </p:cNvSpPr>
          <p:nvPr/>
        </p:nvSpPr>
        <p:spPr bwMode="auto">
          <a:xfrm>
            <a:off x="3771900" y="2189966"/>
            <a:ext cx="1120775" cy="369887"/>
          </a:xfrm>
          <a:prstGeom prst="rect">
            <a:avLst/>
          </a:prstGeom>
          <a:solidFill>
            <a:schemeClr val="accent3">
              <a:lumMod val="60000"/>
              <a:lumOff val="40000"/>
            </a:schemeClr>
          </a:solidFill>
          <a:ln w="9525">
            <a:solidFill>
              <a:srgbClr val="006600"/>
            </a:solidFill>
            <a:miter lim="800000"/>
            <a:headEnd/>
            <a:tailEnd/>
          </a:ln>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a:solidFill>
                  <a:srgbClr val="003300"/>
                </a:solidFill>
              </a:rPr>
              <a:t>normatif</a:t>
            </a:r>
          </a:p>
        </p:txBody>
      </p:sp>
      <p:sp>
        <p:nvSpPr>
          <p:cNvPr id="16" name="ZoneTexte 7"/>
          <p:cNvSpPr txBox="1">
            <a:spLocks noChangeArrowheads="1"/>
          </p:cNvSpPr>
          <p:nvPr/>
        </p:nvSpPr>
        <p:spPr bwMode="auto">
          <a:xfrm>
            <a:off x="3603625" y="896153"/>
            <a:ext cx="1455738" cy="368300"/>
          </a:xfrm>
          <a:prstGeom prst="rect">
            <a:avLst/>
          </a:prstGeom>
          <a:solidFill>
            <a:schemeClr val="accent3">
              <a:lumMod val="60000"/>
              <a:lumOff val="40000"/>
            </a:schemeClr>
          </a:solidFill>
          <a:ln w="9525">
            <a:solidFill>
              <a:srgbClr val="006600"/>
            </a:solidFill>
            <a:miter lim="800000"/>
            <a:headEnd/>
            <a:tailEnd/>
          </a:ln>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altLang="fr-FR" b="1" dirty="0">
                <a:solidFill>
                  <a:srgbClr val="003300"/>
                </a:solidFill>
              </a:rPr>
              <a:t>Les valeurs</a:t>
            </a:r>
          </a:p>
        </p:txBody>
      </p:sp>
      <p:cxnSp>
        <p:nvCxnSpPr>
          <p:cNvPr id="17" name="Connecteur droit avec flèche 16"/>
          <p:cNvCxnSpPr/>
          <p:nvPr/>
        </p:nvCxnSpPr>
        <p:spPr>
          <a:xfrm rot="16200000" flipH="1">
            <a:off x="3971132" y="4173546"/>
            <a:ext cx="793750" cy="4763"/>
          </a:xfrm>
          <a:prstGeom prst="straightConnector1">
            <a:avLst/>
          </a:prstGeom>
          <a:ln>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rot="16200000" flipH="1">
            <a:off x="3894932" y="2981334"/>
            <a:ext cx="850900" cy="7937"/>
          </a:xfrm>
          <a:prstGeom prst="straightConnector1">
            <a:avLst/>
          </a:prstGeom>
          <a:ln>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rot="16200000" flipH="1">
            <a:off x="3852863" y="1728003"/>
            <a:ext cx="925512" cy="1588"/>
          </a:xfrm>
          <a:prstGeom prst="straightConnector1">
            <a:avLst/>
          </a:prstGeom>
          <a:ln>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ZoneTexte 20"/>
          <p:cNvSpPr txBox="1">
            <a:spLocks noChangeArrowheads="1"/>
          </p:cNvSpPr>
          <p:nvPr/>
        </p:nvSpPr>
        <p:spPr bwMode="auto">
          <a:xfrm>
            <a:off x="206515" y="184402"/>
            <a:ext cx="3197186" cy="1021452"/>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fr-FR" altLang="fr-FR" sz="2400" dirty="0" smtClean="0"/>
              <a:t>Se souvenir que les sciences ont un </a:t>
            </a:r>
            <a:r>
              <a:rPr lang="fr-FR" altLang="fr-FR" sz="2400" u="sng" dirty="0" smtClean="0"/>
              <a:t>sens</a:t>
            </a:r>
            <a:r>
              <a:rPr lang="fr-FR" altLang="fr-FR" sz="2400" dirty="0" smtClean="0"/>
              <a:t>…</a:t>
            </a:r>
            <a:endParaRPr lang="fr-FR" altLang="fr-FR" sz="2400" dirty="0"/>
          </a:p>
        </p:txBody>
      </p:sp>
    </p:spTree>
    <p:extLst>
      <p:ext uri="{BB962C8B-B14F-4D97-AF65-F5344CB8AC3E}">
        <p14:creationId xmlns:p14="http://schemas.microsoft.com/office/powerpoint/2010/main" val="1889099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avec flèche vers le bas 9"/>
          <p:cNvSpPr/>
          <p:nvPr/>
        </p:nvSpPr>
        <p:spPr>
          <a:xfrm>
            <a:off x="3707904" y="2564904"/>
            <a:ext cx="1728192" cy="1656184"/>
          </a:xfrm>
          <a:prstGeom prst="downArrowCallout">
            <a:avLst>
              <a:gd name="adj1" fmla="val 25000"/>
              <a:gd name="adj2" fmla="val 25000"/>
              <a:gd name="adj3" fmla="val 25000"/>
              <a:gd name="adj4" fmla="val 16967"/>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61256" y="349544"/>
            <a:ext cx="2348526" cy="1152128"/>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fr-FR" sz="2400" b="1" dirty="0" smtClean="0">
                <a:solidFill>
                  <a:schemeClr val="dk1"/>
                </a:solidFill>
                <a:latin typeface="+mn-lt"/>
                <a:ea typeface="+mn-ea"/>
                <a:cs typeface="+mn-cs"/>
              </a:rPr>
              <a:t>Aller au-delà des sciences</a:t>
            </a:r>
            <a:endParaRPr lang="fr-FR" sz="2400" b="1" dirty="0">
              <a:solidFill>
                <a:schemeClr val="dk1"/>
              </a:solidFill>
              <a:latin typeface="+mn-lt"/>
              <a:ea typeface="+mn-ea"/>
              <a:cs typeface="+mn-cs"/>
            </a:endParaRPr>
          </a:p>
        </p:txBody>
      </p:sp>
      <p:sp>
        <p:nvSpPr>
          <p:cNvPr id="4" name="Espace réservé du numéro de diapositive 3"/>
          <p:cNvSpPr>
            <a:spLocks noGrp="1"/>
          </p:cNvSpPr>
          <p:nvPr>
            <p:ph type="sldNum" sz="quarter" idx="12"/>
          </p:nvPr>
        </p:nvSpPr>
        <p:spPr/>
        <p:txBody>
          <a:bodyPr/>
          <a:lstStyle/>
          <a:p>
            <a:fld id="{7B9C5253-FF89-4922-B486-98DAFB6B3C65}" type="slidenum">
              <a:rPr lang="fr-FR" smtClean="0"/>
              <a:t>15</a:t>
            </a:fld>
            <a:endParaRPr lang="fr-FR"/>
          </a:p>
        </p:txBody>
      </p:sp>
      <p:sp>
        <p:nvSpPr>
          <p:cNvPr id="6" name="Ellipse 5"/>
          <p:cNvSpPr/>
          <p:nvPr/>
        </p:nvSpPr>
        <p:spPr>
          <a:xfrm>
            <a:off x="467544" y="2060848"/>
            <a:ext cx="3456384" cy="1224136"/>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Savoirs scientifiques</a:t>
            </a:r>
            <a:endParaRPr lang="fr-FR" b="1" dirty="0"/>
          </a:p>
        </p:txBody>
      </p:sp>
      <p:sp>
        <p:nvSpPr>
          <p:cNvPr id="7" name="Ellipse 6"/>
          <p:cNvSpPr/>
          <p:nvPr/>
        </p:nvSpPr>
        <p:spPr>
          <a:xfrm>
            <a:off x="5292080" y="2060848"/>
            <a:ext cx="3456384" cy="122413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Savoirs pragmatiques</a:t>
            </a:r>
            <a:endParaRPr lang="fr-FR" b="1" dirty="0">
              <a:solidFill>
                <a:schemeClr val="bg1"/>
              </a:solidFill>
            </a:endParaRPr>
          </a:p>
        </p:txBody>
      </p:sp>
      <p:sp>
        <p:nvSpPr>
          <p:cNvPr id="8" name="Rectangle à coins arrondis 7"/>
          <p:cNvSpPr/>
          <p:nvPr/>
        </p:nvSpPr>
        <p:spPr>
          <a:xfrm>
            <a:off x="3383868" y="4202021"/>
            <a:ext cx="2376264" cy="100811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OBJET COMPLEXE</a:t>
            </a:r>
          </a:p>
        </p:txBody>
      </p:sp>
      <p:sp>
        <p:nvSpPr>
          <p:cNvPr id="11" name="Flèche à angle droit 10"/>
          <p:cNvSpPr/>
          <p:nvPr/>
        </p:nvSpPr>
        <p:spPr>
          <a:xfrm>
            <a:off x="5760132" y="3284985"/>
            <a:ext cx="1548172" cy="1545180"/>
          </a:xfrm>
          <a:prstGeom prst="bentUpArrow">
            <a:avLst>
              <a:gd name="adj1" fmla="val 16929"/>
              <a:gd name="adj2" fmla="val 22065"/>
              <a:gd name="adj3" fmla="val 25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à angle droit 11"/>
          <p:cNvSpPr/>
          <p:nvPr/>
        </p:nvSpPr>
        <p:spPr>
          <a:xfrm flipH="1">
            <a:off x="1835696" y="3284984"/>
            <a:ext cx="1548172" cy="1599187"/>
          </a:xfrm>
          <a:prstGeom prst="bentUpArrow">
            <a:avLst>
              <a:gd name="adj1" fmla="val 16929"/>
              <a:gd name="adj2" fmla="val 22065"/>
              <a:gd name="adj3" fmla="val 25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9465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94044" cy="2476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789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8818" y="4077072"/>
            <a:ext cx="5187206" cy="22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7236296" y="2969220"/>
            <a:ext cx="1482725" cy="519113"/>
          </a:xfrm>
          <a:prstGeom prst="rect">
            <a:avLst/>
          </a:prstGeom>
          <a:solidFill>
            <a:schemeClr val="accent3">
              <a:lumMod val="75000"/>
              <a:alpha val="36078"/>
            </a:schemeClr>
          </a:solidFill>
          <a:ln w="9525">
            <a:solidFill>
              <a:srgbClr val="663300"/>
            </a:solidFill>
            <a:miter lim="800000"/>
            <a:headEnd/>
            <a:tailEnd/>
          </a:ln>
          <a:effectLst>
            <a:outerShdw blurRad="40000" dist="23000" dir="5400000" rotWithShape="0">
              <a:srgbClr val="808080">
                <a:alpha val="34999"/>
              </a:srgbClr>
            </a:outerShdw>
          </a:effectLst>
          <a:extLst/>
        </p:spPr>
        <p:txBody>
          <a:bodyPr anchor="ctr"/>
          <a:lstStyle/>
          <a:p>
            <a:pPr algn="ctr">
              <a:defRPr/>
            </a:pPr>
            <a:endParaRPr lang="fr-FR">
              <a:solidFill>
                <a:srgbClr val="FFFFFF"/>
              </a:solidFill>
              <a:latin typeface="Calibri" pitchFamily="34" charset="0"/>
            </a:endParaRPr>
          </a:p>
        </p:txBody>
      </p:sp>
      <p:sp>
        <p:nvSpPr>
          <p:cNvPr id="3" name="Espace réservé du numéro de diapositive 2"/>
          <p:cNvSpPr>
            <a:spLocks noGrp="1"/>
          </p:cNvSpPr>
          <p:nvPr>
            <p:ph type="sldNum" sz="quarter" idx="12"/>
          </p:nvPr>
        </p:nvSpPr>
        <p:spPr/>
        <p:txBody>
          <a:bodyPr/>
          <a:lstStyle/>
          <a:p>
            <a:fld id="{7B9C5253-FF89-4922-B486-98DAFB6B3C65}" type="slidenum">
              <a:rPr lang="fr-FR" smtClean="0"/>
              <a:t>16</a:t>
            </a:fld>
            <a:endParaRPr lang="fr-FR"/>
          </a:p>
        </p:txBody>
      </p:sp>
      <p:sp>
        <p:nvSpPr>
          <p:cNvPr id="7" name="ZoneTexte 4"/>
          <p:cNvSpPr txBox="1">
            <a:spLocks noChangeArrowheads="1"/>
          </p:cNvSpPr>
          <p:nvPr/>
        </p:nvSpPr>
        <p:spPr bwMode="auto">
          <a:xfrm>
            <a:off x="179511" y="116632"/>
            <a:ext cx="4212469" cy="1017113"/>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fr-FR" altLang="fr-FR" sz="2400" dirty="0" smtClean="0"/>
              <a:t>Transcender les registres de connaissances et de savoirs…</a:t>
            </a:r>
            <a:endParaRPr lang="fr-FR" altLang="fr-FR" sz="2400" dirty="0"/>
          </a:p>
        </p:txBody>
      </p:sp>
    </p:spTree>
    <p:extLst>
      <p:ext uri="{BB962C8B-B14F-4D97-AF65-F5344CB8AC3E}">
        <p14:creationId xmlns:p14="http://schemas.microsoft.com/office/powerpoint/2010/main" val="205031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5" r="17252"/>
          <a:stretch/>
        </p:blipFill>
        <p:spPr bwMode="auto">
          <a:xfrm>
            <a:off x="0" y="0"/>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Virage 25"/>
          <p:cNvSpPr/>
          <p:nvPr/>
        </p:nvSpPr>
        <p:spPr>
          <a:xfrm rot="10800000" flipV="1">
            <a:off x="7227295" y="863714"/>
            <a:ext cx="1215433" cy="1512168"/>
          </a:xfrm>
          <a:prstGeom prst="bentArrow">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400" b="1">
              <a:solidFill>
                <a:srgbClr val="663300"/>
              </a:solidFill>
            </a:endParaRPr>
          </a:p>
        </p:txBody>
      </p:sp>
      <p:grpSp>
        <p:nvGrpSpPr>
          <p:cNvPr id="22" name="Groupe 21"/>
          <p:cNvGrpSpPr/>
          <p:nvPr/>
        </p:nvGrpSpPr>
        <p:grpSpPr>
          <a:xfrm>
            <a:off x="341530" y="2375882"/>
            <a:ext cx="8370930" cy="1017114"/>
            <a:chOff x="341530" y="3059958"/>
            <a:chExt cx="8370930" cy="1017114"/>
          </a:xfrm>
        </p:grpSpPr>
        <p:sp>
          <p:nvSpPr>
            <p:cNvPr id="20" name="Rectangle 19"/>
            <p:cNvSpPr/>
            <p:nvPr/>
          </p:nvSpPr>
          <p:spPr>
            <a:xfrm>
              <a:off x="5472100" y="3059958"/>
              <a:ext cx="3240360" cy="1017114"/>
            </a:xfrm>
            <a:prstGeom prst="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rgbClr val="003300"/>
                  </a:solidFill>
                </a:rPr>
                <a:t>Ecologie</a:t>
              </a:r>
              <a:endParaRPr lang="fr-FR" sz="4400" b="1" dirty="0">
                <a:solidFill>
                  <a:srgbClr val="003300"/>
                </a:solidFill>
              </a:endParaRPr>
            </a:p>
          </p:txBody>
        </p:sp>
        <p:sp>
          <p:nvSpPr>
            <p:cNvPr id="19" name="Rectangle 18"/>
            <p:cNvSpPr/>
            <p:nvPr/>
          </p:nvSpPr>
          <p:spPr>
            <a:xfrm>
              <a:off x="341530" y="3059958"/>
              <a:ext cx="3582398" cy="1017113"/>
            </a:xfrm>
            <a:prstGeom prst="rect">
              <a:avLst/>
            </a:prstGeom>
            <a:solidFill>
              <a:schemeClr val="bg2">
                <a:lumMod val="75000"/>
              </a:scheme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rgbClr val="663300"/>
                  </a:solidFill>
                </a:rPr>
                <a:t>Agronomie</a:t>
              </a:r>
              <a:endParaRPr lang="fr-FR" sz="4000" b="1" dirty="0">
                <a:solidFill>
                  <a:srgbClr val="663300"/>
                </a:solidFill>
              </a:endParaRPr>
            </a:p>
          </p:txBody>
        </p:sp>
      </p:grpSp>
      <p:sp>
        <p:nvSpPr>
          <p:cNvPr id="23" name="Virage 22"/>
          <p:cNvSpPr/>
          <p:nvPr/>
        </p:nvSpPr>
        <p:spPr>
          <a:xfrm flipV="1">
            <a:off x="701570" y="3392996"/>
            <a:ext cx="1512168" cy="1512168"/>
          </a:xfrm>
          <a:prstGeom prst="bentArrow">
            <a:avLst/>
          </a:prstGeom>
          <a:solidFill>
            <a:schemeClr val="bg2">
              <a:lumMod val="75000"/>
            </a:scheme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400" b="1">
              <a:solidFill>
                <a:srgbClr val="663300"/>
              </a:solidFill>
            </a:endParaRPr>
          </a:p>
        </p:txBody>
      </p:sp>
      <p:sp>
        <p:nvSpPr>
          <p:cNvPr id="24" name="Rectangle 23"/>
          <p:cNvSpPr/>
          <p:nvPr/>
        </p:nvSpPr>
        <p:spPr>
          <a:xfrm>
            <a:off x="2213738" y="3861048"/>
            <a:ext cx="2448272" cy="1152128"/>
          </a:xfrm>
          <a:prstGeom prst="rect">
            <a:avLst/>
          </a:prstGeom>
          <a:solidFill>
            <a:schemeClr val="bg2">
              <a:lumMod val="75000"/>
            </a:scheme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663300"/>
                </a:solidFill>
              </a:rPr>
              <a:t>La science de ce qui est bon pour les champs et pour leur production</a:t>
            </a:r>
            <a:endParaRPr lang="fr-FR" b="1" i="1" dirty="0">
              <a:solidFill>
                <a:srgbClr val="663300"/>
              </a:solidFill>
            </a:endParaRPr>
          </a:p>
        </p:txBody>
      </p:sp>
      <p:sp>
        <p:nvSpPr>
          <p:cNvPr id="25" name="Rectangle 24"/>
          <p:cNvSpPr/>
          <p:nvPr/>
        </p:nvSpPr>
        <p:spPr>
          <a:xfrm>
            <a:off x="4166956" y="458670"/>
            <a:ext cx="3060339" cy="1446318"/>
          </a:xfrm>
          <a:prstGeom prst="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3300"/>
                </a:solidFill>
              </a:rPr>
              <a:t>La science des lois qui régissent les relations entre les êtres vivants et leur milieu et entre ces êtres vivants dans leur milieu</a:t>
            </a:r>
            <a:endParaRPr lang="fr-FR" b="1" i="1" dirty="0">
              <a:solidFill>
                <a:srgbClr val="003300"/>
              </a:solidFill>
            </a:endParaRPr>
          </a:p>
        </p:txBody>
      </p:sp>
      <p:sp>
        <p:nvSpPr>
          <p:cNvPr id="27" name="Rectangle 26"/>
          <p:cNvSpPr/>
          <p:nvPr/>
        </p:nvSpPr>
        <p:spPr>
          <a:xfrm>
            <a:off x="836436" y="5454225"/>
            <a:ext cx="7651148" cy="1080120"/>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chemeClr val="bg1"/>
                </a:solidFill>
              </a:rPr>
              <a:t>Agroécologie = Une hybridation de disciplines ?</a:t>
            </a:r>
          </a:p>
        </p:txBody>
      </p:sp>
      <p:sp>
        <p:nvSpPr>
          <p:cNvPr id="30" name="Titre 1"/>
          <p:cNvSpPr>
            <a:spLocks noGrp="1"/>
          </p:cNvSpPr>
          <p:nvPr>
            <p:ph type="title"/>
          </p:nvPr>
        </p:nvSpPr>
        <p:spPr>
          <a:xfrm>
            <a:off x="1583668" y="2375882"/>
            <a:ext cx="5976664" cy="1017114"/>
          </a:xfrm>
          <a:solidFill>
            <a:srgbClr val="FFFF99">
              <a:alpha val="40000"/>
            </a:srgbClr>
          </a:solidFill>
        </p:spPr>
        <p:txBody>
          <a:bodyPr>
            <a:noAutofit/>
          </a:bodyPr>
          <a:lstStyle/>
          <a:p>
            <a:r>
              <a:rPr lang="fr-FR" sz="6000" dirty="0" smtClean="0">
                <a:solidFill>
                  <a:srgbClr val="663300"/>
                </a:solidFill>
              </a:rPr>
              <a:t>Agro</a:t>
            </a:r>
            <a:r>
              <a:rPr lang="fr-FR" sz="6000" dirty="0" smtClean="0">
                <a:solidFill>
                  <a:srgbClr val="003300"/>
                </a:solidFill>
              </a:rPr>
              <a:t>écologie</a:t>
            </a:r>
            <a:endParaRPr lang="fr-FR" sz="6000" dirty="0">
              <a:solidFill>
                <a:srgbClr val="003300"/>
              </a:solidFill>
            </a:endParaRPr>
          </a:p>
        </p:txBody>
      </p:sp>
    </p:spTree>
    <p:extLst>
      <p:ext uri="{BB962C8B-B14F-4D97-AF65-F5344CB8AC3E}">
        <p14:creationId xmlns:p14="http://schemas.microsoft.com/office/powerpoint/2010/main" val="13778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4" grpId="0" animBg="1"/>
      <p:bldP spid="25" grpId="0" animBg="1"/>
      <p:bldP spid="27"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12393"/>
          <a:stretch/>
        </p:blipFill>
        <p:spPr>
          <a:xfrm>
            <a:off x="0" y="-26392"/>
            <a:ext cx="9115152" cy="6884392"/>
          </a:xfrm>
          <a:prstGeom prst="rect">
            <a:avLst/>
          </a:prstGeom>
        </p:spPr>
      </p:pic>
      <p:sp>
        <p:nvSpPr>
          <p:cNvPr id="4" name="Rectangle 3"/>
          <p:cNvSpPr/>
          <p:nvPr/>
        </p:nvSpPr>
        <p:spPr>
          <a:xfrm>
            <a:off x="4977578" y="4914165"/>
            <a:ext cx="3898725" cy="1079965"/>
          </a:xfrm>
          <a:prstGeom prst="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solidFill>
                  <a:srgbClr val="003300"/>
                </a:solidFill>
              </a:rPr>
              <a:t>Autour de quel(s) objet(s) ?</a:t>
            </a:r>
          </a:p>
        </p:txBody>
      </p:sp>
      <p:sp>
        <p:nvSpPr>
          <p:cNvPr id="5" name="Rectangle 4"/>
          <p:cNvSpPr/>
          <p:nvPr/>
        </p:nvSpPr>
        <p:spPr>
          <a:xfrm>
            <a:off x="431540" y="2663915"/>
            <a:ext cx="3165335" cy="2477164"/>
          </a:xfrm>
          <a:prstGeom prst="rect">
            <a:avLst/>
          </a:prstGeom>
          <a:solidFill>
            <a:srgbClr val="0033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solidFill>
                  <a:schemeClr val="bg1"/>
                </a:solidFill>
              </a:rPr>
              <a:t>Un problème épistémologique…</a:t>
            </a:r>
          </a:p>
          <a:p>
            <a:pPr algn="ctr"/>
            <a:endParaRPr lang="fr-FR" sz="1600" dirty="0">
              <a:solidFill>
                <a:schemeClr val="bg1"/>
              </a:solidFill>
            </a:endParaRPr>
          </a:p>
          <a:p>
            <a:pPr algn="ctr"/>
            <a:r>
              <a:rPr lang="fr-FR" b="1" i="1" dirty="0" smtClean="0">
                <a:solidFill>
                  <a:schemeClr val="bg1"/>
                </a:solidFill>
              </a:rPr>
              <a:t>Comment marier des approches qui ne poursuivent pas le même ordre d’enjeux et d’objectifs ? </a:t>
            </a:r>
          </a:p>
        </p:txBody>
      </p:sp>
      <p:sp>
        <p:nvSpPr>
          <p:cNvPr id="2" name="Titre 1"/>
          <p:cNvSpPr>
            <a:spLocks noGrp="1"/>
          </p:cNvSpPr>
          <p:nvPr>
            <p:ph type="title"/>
          </p:nvPr>
        </p:nvSpPr>
        <p:spPr>
          <a:xfrm>
            <a:off x="296526" y="143635"/>
            <a:ext cx="3150350" cy="114300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90000"/>
          </a:bodyPr>
          <a:lstStyle/>
          <a:p>
            <a:pPr eaLnBrk="1" hangingPunct="1"/>
            <a:r>
              <a:rPr lang="fr-FR" sz="3600" b="1" dirty="0">
                <a:solidFill>
                  <a:schemeClr val="dk1"/>
                </a:solidFill>
                <a:latin typeface="+mn-lt"/>
                <a:ea typeface="+mn-ea"/>
                <a:cs typeface="+mn-cs"/>
              </a:rPr>
              <a:t>Hybrider des disciplines…</a:t>
            </a:r>
          </a:p>
        </p:txBody>
      </p:sp>
    </p:spTree>
    <p:extLst>
      <p:ext uri="{BB962C8B-B14F-4D97-AF65-F5344CB8AC3E}">
        <p14:creationId xmlns:p14="http://schemas.microsoft.com/office/powerpoint/2010/main" val="22326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re 1"/>
          <p:cNvSpPr>
            <a:spLocks noGrp="1"/>
          </p:cNvSpPr>
          <p:nvPr>
            <p:ph type="title"/>
          </p:nvPr>
        </p:nvSpPr>
        <p:spPr>
          <a:xfrm>
            <a:off x="3716905" y="3744035"/>
            <a:ext cx="5175574" cy="2610290"/>
          </a:xfrm>
          <a:prstGeom prst="roundRect">
            <a:avLst/>
          </a:prstGeom>
          <a:solidFill>
            <a:schemeClr val="accent3">
              <a:lumMod val="60000"/>
              <a:lumOff val="40000"/>
            </a:schemeClr>
          </a:solidFill>
          <a:ln w="9525" cap="flat" cmpd="sng" algn="ctr">
            <a:solidFill>
              <a:srgbClr val="006600"/>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90000"/>
          </a:bodyPr>
          <a:lstStyle/>
          <a:p>
            <a:pPr algn="r" eaLnBrk="1" hangingPunct="1">
              <a:spcBef>
                <a:spcPts val="1200"/>
              </a:spcBef>
            </a:pPr>
            <a:r>
              <a:rPr lang="fr-FR" altLang="ja-JP" sz="2000" b="1" dirty="0">
                <a:solidFill>
                  <a:schemeClr val="dk1"/>
                </a:solidFill>
              </a:rPr>
              <a:t> </a:t>
            </a:r>
            <a:r>
              <a:rPr lang="fr-FR" altLang="ja-JP" sz="2000" b="1" dirty="0">
                <a:solidFill>
                  <a:srgbClr val="004200"/>
                </a:solidFill>
              </a:rPr>
              <a:t>‘‘</a:t>
            </a:r>
            <a:r>
              <a:rPr lang="fr-FR" altLang="ja-JP" sz="2000" b="1" dirty="0">
                <a:solidFill>
                  <a:srgbClr val="003300"/>
                </a:solidFill>
              </a:rPr>
              <a:t>L’agroécosystème est l’unité fondamentale d’étude, dans laquelle les flux géochimiques, les transformations d’énergie, les processus biologiques et les relations sociales et économiques doivent s’analyser comme un tout, de manière interdisciplinaire</a:t>
            </a:r>
            <a:r>
              <a:rPr lang="fr-FR" altLang="ja-JP" sz="2000" b="1" dirty="0" smtClean="0">
                <a:solidFill>
                  <a:srgbClr val="003300"/>
                </a:solidFill>
              </a:rPr>
              <a:t>’’.</a:t>
            </a:r>
            <a:br>
              <a:rPr lang="fr-FR" altLang="ja-JP" sz="2000" b="1" dirty="0" smtClean="0">
                <a:solidFill>
                  <a:srgbClr val="003300"/>
                </a:solidFill>
              </a:rPr>
            </a:br>
            <a:r>
              <a:rPr lang="fr-FR" altLang="ja-JP" sz="900" b="1" dirty="0">
                <a:solidFill>
                  <a:srgbClr val="003300"/>
                </a:solidFill>
              </a:rPr>
              <a:t> </a:t>
            </a:r>
            <a:r>
              <a:rPr lang="fr-FR" altLang="ja-JP" sz="2000" b="1" dirty="0" smtClean="0">
                <a:solidFill>
                  <a:srgbClr val="003300"/>
                </a:solidFill>
              </a:rPr>
              <a:t/>
            </a:r>
            <a:br>
              <a:rPr lang="fr-FR" altLang="ja-JP" sz="2000" b="1" dirty="0" smtClean="0">
                <a:solidFill>
                  <a:srgbClr val="003300"/>
                </a:solidFill>
              </a:rPr>
            </a:br>
            <a:r>
              <a:rPr lang="fr-FR" altLang="ja-JP" sz="1600" b="1" dirty="0" err="1" smtClean="0">
                <a:solidFill>
                  <a:schemeClr val="tx1"/>
                </a:solidFill>
                <a:ea typeface="ＭＳ Ｐゴシック" pitchFamily="34" charset="-128"/>
              </a:rPr>
              <a:t>Altieri</a:t>
            </a:r>
            <a:r>
              <a:rPr lang="fr-FR" altLang="ja-JP" sz="1600" b="1" dirty="0">
                <a:solidFill>
                  <a:schemeClr val="tx1"/>
                </a:solidFill>
                <a:ea typeface="ＭＳ Ｐゴシック" pitchFamily="34" charset="-128"/>
              </a:rPr>
              <a:t>, M.A. </a:t>
            </a:r>
            <a:r>
              <a:rPr lang="fr-FR" altLang="ja-JP" sz="1600" b="1" i="1" dirty="0">
                <a:solidFill>
                  <a:schemeClr val="tx1"/>
                </a:solidFill>
                <a:ea typeface="ＭＳ Ｐゴシック" pitchFamily="34" charset="-128"/>
              </a:rPr>
              <a:t>Agroecology: the </a:t>
            </a:r>
            <a:r>
              <a:rPr lang="fr-FR" altLang="ja-JP" sz="1600" b="1" i="1" dirty="0" err="1">
                <a:solidFill>
                  <a:schemeClr val="tx1"/>
                </a:solidFill>
                <a:ea typeface="ＭＳ Ｐゴシック" pitchFamily="34" charset="-128"/>
              </a:rPr>
              <a:t>scientific</a:t>
            </a:r>
            <a:r>
              <a:rPr lang="fr-FR" altLang="ja-JP" sz="1600" b="1" i="1" dirty="0">
                <a:solidFill>
                  <a:schemeClr val="tx1"/>
                </a:solidFill>
                <a:ea typeface="ＭＳ Ｐゴシック" pitchFamily="34" charset="-128"/>
              </a:rPr>
              <a:t> basis of alternative agriculture.</a:t>
            </a:r>
            <a:r>
              <a:rPr lang="fr-FR" altLang="ja-JP" sz="1600" b="1" dirty="0">
                <a:solidFill>
                  <a:schemeClr val="tx1"/>
                </a:solidFill>
                <a:ea typeface="ＭＳ Ｐゴシック" pitchFamily="34" charset="-128"/>
              </a:rPr>
              <a:t> </a:t>
            </a:r>
            <a:r>
              <a:rPr lang="fr-FR" altLang="ja-JP" sz="1600" b="1" dirty="0" err="1">
                <a:solidFill>
                  <a:schemeClr val="tx1"/>
                </a:solidFill>
                <a:ea typeface="ＭＳ Ｐゴシック" pitchFamily="34" charset="-128"/>
              </a:rPr>
              <a:t>Westview</a:t>
            </a:r>
            <a:r>
              <a:rPr lang="fr-FR" altLang="ja-JP" sz="1600" b="1" dirty="0">
                <a:solidFill>
                  <a:schemeClr val="tx1"/>
                </a:solidFill>
                <a:ea typeface="ＭＳ Ｐゴシック" pitchFamily="34" charset="-128"/>
              </a:rPr>
              <a:t> </a:t>
            </a:r>
            <a:r>
              <a:rPr lang="fr-FR" altLang="ja-JP" sz="1600" b="1" dirty="0" err="1">
                <a:solidFill>
                  <a:schemeClr val="tx1"/>
                </a:solidFill>
                <a:ea typeface="ＭＳ Ｐゴシック" pitchFamily="34" charset="-128"/>
              </a:rPr>
              <a:t>Press</a:t>
            </a:r>
            <a:r>
              <a:rPr lang="fr-FR" altLang="ja-JP" sz="1600" b="1" dirty="0">
                <a:solidFill>
                  <a:schemeClr val="tx1"/>
                </a:solidFill>
                <a:ea typeface="ＭＳ Ｐゴシック" pitchFamily="34" charset="-128"/>
              </a:rPr>
              <a:t>, </a:t>
            </a:r>
            <a:r>
              <a:rPr lang="fr-FR" altLang="ja-JP" sz="1600" b="1" dirty="0" smtClean="0">
                <a:solidFill>
                  <a:schemeClr val="tx1"/>
                </a:solidFill>
                <a:ea typeface="ＭＳ Ｐゴシック" pitchFamily="34" charset="-128"/>
              </a:rPr>
              <a:t>1987</a:t>
            </a:r>
            <a:endParaRPr lang="fr-FR" altLang="ja-JP" sz="2000" b="1"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C52E4117-C949-404B-8ECE-CCC34658E2FC}" type="slidenum">
              <a:rPr lang="fr-FR" smtClean="0"/>
              <a:pPr>
                <a:defRPr/>
              </a:pPr>
              <a:t>4</a:t>
            </a:fld>
            <a:endParaRPr lang="fr-FR"/>
          </a:p>
        </p:txBody>
      </p:sp>
      <p:sp>
        <p:nvSpPr>
          <p:cNvPr id="2" name="Rectangle à coins arrondis 1"/>
          <p:cNvSpPr/>
          <p:nvPr/>
        </p:nvSpPr>
        <p:spPr>
          <a:xfrm>
            <a:off x="926595" y="1358770"/>
            <a:ext cx="5040560" cy="2160240"/>
          </a:xfrm>
          <a:prstGeom prst="roundRect">
            <a:avLst/>
          </a:prstGeom>
          <a:solidFill>
            <a:schemeClr val="accent3">
              <a:lumMod val="40000"/>
              <a:lumOff val="60000"/>
            </a:schemeClr>
          </a:solidFill>
          <a:ln w="9525" cap="flat" cmpd="sng" algn="ctr">
            <a:solidFill>
              <a:srgbClr val="006600"/>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97500" lnSpcReduction="10000"/>
          </a:bodyPr>
          <a:lstStyle/>
          <a:p>
            <a:pPr fontAlgn="base">
              <a:spcBef>
                <a:spcPct val="0"/>
              </a:spcBef>
              <a:spcAft>
                <a:spcPct val="0"/>
              </a:spcAft>
            </a:pPr>
            <a:r>
              <a:rPr lang="es-MX" altLang="fr-FR" b="1" dirty="0">
                <a:solidFill>
                  <a:srgbClr val="003300"/>
                </a:solidFill>
              </a:rPr>
              <a:t>“</a:t>
            </a:r>
            <a:r>
              <a:rPr lang="es-MX" altLang="fr-FR" b="1" dirty="0" err="1">
                <a:solidFill>
                  <a:srgbClr val="003300"/>
                </a:solidFill>
              </a:rPr>
              <a:t>Système</a:t>
            </a:r>
            <a:r>
              <a:rPr lang="es-MX" altLang="fr-FR" b="1" dirty="0">
                <a:solidFill>
                  <a:srgbClr val="003300"/>
                </a:solidFill>
              </a:rPr>
              <a:t> </a:t>
            </a:r>
            <a:r>
              <a:rPr lang="es-MX" altLang="fr-FR" b="1" dirty="0" err="1">
                <a:solidFill>
                  <a:srgbClr val="003300"/>
                </a:solidFill>
              </a:rPr>
              <a:t>créé</a:t>
            </a:r>
            <a:r>
              <a:rPr lang="es-MX" altLang="fr-FR" b="1" dirty="0">
                <a:solidFill>
                  <a:srgbClr val="003300"/>
                </a:solidFill>
              </a:rPr>
              <a:t> par </a:t>
            </a:r>
            <a:r>
              <a:rPr lang="es-MX" altLang="fr-FR" b="1" dirty="0" err="1">
                <a:solidFill>
                  <a:srgbClr val="003300"/>
                </a:solidFill>
              </a:rPr>
              <a:t>l’action</a:t>
            </a:r>
            <a:r>
              <a:rPr lang="es-MX" altLang="fr-FR" b="1" dirty="0">
                <a:solidFill>
                  <a:srgbClr val="003300"/>
                </a:solidFill>
              </a:rPr>
              <a:t> de </a:t>
            </a:r>
            <a:r>
              <a:rPr lang="es-MX" altLang="fr-FR" b="1" dirty="0" err="1">
                <a:solidFill>
                  <a:srgbClr val="003300"/>
                </a:solidFill>
              </a:rPr>
              <a:t>l’homme</a:t>
            </a:r>
            <a:r>
              <a:rPr lang="es-MX" altLang="fr-FR" b="1" dirty="0">
                <a:solidFill>
                  <a:srgbClr val="003300"/>
                </a:solidFill>
              </a:rPr>
              <a:t> sur </a:t>
            </a:r>
            <a:r>
              <a:rPr lang="es-MX" altLang="fr-FR" b="1" dirty="0" smtClean="0">
                <a:solidFill>
                  <a:srgbClr val="003300"/>
                </a:solidFill>
              </a:rPr>
              <a:t>un </a:t>
            </a:r>
            <a:r>
              <a:rPr lang="es-MX" altLang="fr-FR" b="1" dirty="0" err="1" smtClean="0">
                <a:solidFill>
                  <a:srgbClr val="003300"/>
                </a:solidFill>
              </a:rPr>
              <a:t>écosystème</a:t>
            </a:r>
            <a:r>
              <a:rPr lang="es-MX" altLang="fr-FR" b="1" dirty="0" smtClean="0">
                <a:solidFill>
                  <a:srgbClr val="003300"/>
                </a:solidFill>
              </a:rPr>
              <a:t> </a:t>
            </a:r>
            <a:r>
              <a:rPr lang="es-MX" altLang="fr-FR" b="1" dirty="0" err="1">
                <a:solidFill>
                  <a:srgbClr val="003300"/>
                </a:solidFill>
              </a:rPr>
              <a:t>naturel</a:t>
            </a:r>
            <a:r>
              <a:rPr lang="es-MX" altLang="fr-FR" b="1" dirty="0">
                <a:solidFill>
                  <a:srgbClr val="003300"/>
                </a:solidFill>
              </a:rPr>
              <a:t> </a:t>
            </a:r>
            <a:r>
              <a:rPr lang="es-MX" altLang="fr-FR" b="1" dirty="0" err="1">
                <a:solidFill>
                  <a:srgbClr val="003300"/>
                </a:solidFill>
              </a:rPr>
              <a:t>dont</a:t>
            </a:r>
            <a:r>
              <a:rPr lang="es-MX" altLang="fr-FR" b="1" dirty="0">
                <a:solidFill>
                  <a:srgbClr val="003300"/>
                </a:solidFill>
              </a:rPr>
              <a:t> </a:t>
            </a:r>
            <a:r>
              <a:rPr lang="es-MX" altLang="fr-FR" b="1" dirty="0" err="1">
                <a:solidFill>
                  <a:srgbClr val="003300"/>
                </a:solidFill>
              </a:rPr>
              <a:t>l’objectif</a:t>
            </a:r>
            <a:r>
              <a:rPr lang="es-MX" altLang="fr-FR" b="1" dirty="0">
                <a:solidFill>
                  <a:srgbClr val="003300"/>
                </a:solidFill>
              </a:rPr>
              <a:t> </a:t>
            </a:r>
            <a:r>
              <a:rPr lang="es-MX" altLang="fr-FR" b="1" dirty="0" err="1">
                <a:solidFill>
                  <a:srgbClr val="003300"/>
                </a:solidFill>
              </a:rPr>
              <a:t>est</a:t>
            </a:r>
            <a:r>
              <a:rPr lang="es-MX" altLang="fr-FR" b="1" dirty="0">
                <a:solidFill>
                  <a:srgbClr val="003300"/>
                </a:solidFill>
              </a:rPr>
              <a:t> </a:t>
            </a:r>
            <a:r>
              <a:rPr lang="es-MX" altLang="fr-FR" b="1" dirty="0" err="1">
                <a:solidFill>
                  <a:srgbClr val="003300"/>
                </a:solidFill>
              </a:rPr>
              <a:t>l’utilisation</a:t>
            </a:r>
            <a:r>
              <a:rPr lang="es-MX" altLang="fr-FR" b="1" dirty="0">
                <a:solidFill>
                  <a:srgbClr val="003300"/>
                </a:solidFill>
              </a:rPr>
              <a:t> du </a:t>
            </a:r>
            <a:r>
              <a:rPr lang="es-MX" altLang="fr-FR" b="1" dirty="0" err="1">
                <a:solidFill>
                  <a:srgbClr val="003300"/>
                </a:solidFill>
              </a:rPr>
              <a:t>milieu</a:t>
            </a:r>
            <a:r>
              <a:rPr lang="es-MX" altLang="fr-FR" b="1" dirty="0">
                <a:solidFill>
                  <a:srgbClr val="003300"/>
                </a:solidFill>
              </a:rPr>
              <a:t> de </a:t>
            </a:r>
            <a:r>
              <a:rPr lang="es-MX" altLang="fr-FR" b="1" dirty="0" err="1">
                <a:solidFill>
                  <a:srgbClr val="003300"/>
                </a:solidFill>
              </a:rPr>
              <a:t>façon</a:t>
            </a:r>
            <a:r>
              <a:rPr lang="es-MX" altLang="fr-FR" b="1" dirty="0">
                <a:solidFill>
                  <a:srgbClr val="003300"/>
                </a:solidFill>
              </a:rPr>
              <a:t> </a:t>
            </a:r>
            <a:r>
              <a:rPr lang="es-MX" altLang="fr-FR" b="1" dirty="0" err="1">
                <a:solidFill>
                  <a:srgbClr val="003300"/>
                </a:solidFill>
              </a:rPr>
              <a:t>pérenne</a:t>
            </a:r>
            <a:r>
              <a:rPr lang="es-MX" altLang="fr-FR" b="1" dirty="0">
                <a:solidFill>
                  <a:srgbClr val="003300"/>
                </a:solidFill>
              </a:rPr>
              <a:t> </a:t>
            </a:r>
            <a:r>
              <a:rPr lang="es-MX" altLang="fr-FR" b="1" dirty="0" err="1">
                <a:solidFill>
                  <a:srgbClr val="003300"/>
                </a:solidFill>
              </a:rPr>
              <a:t>pour</a:t>
            </a:r>
            <a:r>
              <a:rPr lang="es-MX" altLang="fr-FR" b="1" dirty="0">
                <a:solidFill>
                  <a:srgbClr val="003300"/>
                </a:solidFill>
              </a:rPr>
              <a:t> </a:t>
            </a:r>
            <a:r>
              <a:rPr lang="es-MX" altLang="fr-FR" b="1" dirty="0" err="1">
                <a:solidFill>
                  <a:srgbClr val="003300"/>
                </a:solidFill>
              </a:rPr>
              <a:t>obtenir</a:t>
            </a:r>
            <a:r>
              <a:rPr lang="es-MX" altLang="fr-FR" b="1" dirty="0">
                <a:solidFill>
                  <a:srgbClr val="003300"/>
                </a:solidFill>
              </a:rPr>
              <a:t> les plantes et les </a:t>
            </a:r>
            <a:r>
              <a:rPr lang="es-MX" altLang="fr-FR" b="1" dirty="0" err="1">
                <a:solidFill>
                  <a:srgbClr val="003300"/>
                </a:solidFill>
              </a:rPr>
              <a:t>animaux</a:t>
            </a:r>
            <a:r>
              <a:rPr lang="es-MX" altLang="fr-FR" b="1" dirty="0">
                <a:solidFill>
                  <a:srgbClr val="003300"/>
                </a:solidFill>
              </a:rPr>
              <a:t> </a:t>
            </a:r>
            <a:r>
              <a:rPr lang="es-MX" altLang="fr-FR" b="1" dirty="0" err="1">
                <a:solidFill>
                  <a:srgbClr val="003300"/>
                </a:solidFill>
              </a:rPr>
              <a:t>pour</a:t>
            </a:r>
            <a:r>
              <a:rPr lang="es-MX" altLang="fr-FR" b="1" dirty="0">
                <a:solidFill>
                  <a:srgbClr val="003300"/>
                </a:solidFill>
              </a:rPr>
              <a:t> </a:t>
            </a:r>
            <a:r>
              <a:rPr lang="es-MX" altLang="fr-FR" b="1" dirty="0" err="1">
                <a:solidFill>
                  <a:srgbClr val="003300"/>
                </a:solidFill>
              </a:rPr>
              <a:t>sa</a:t>
            </a:r>
            <a:r>
              <a:rPr lang="es-MX" altLang="fr-FR" b="1" dirty="0">
                <a:solidFill>
                  <a:srgbClr val="003300"/>
                </a:solidFill>
              </a:rPr>
              <a:t> </a:t>
            </a:r>
            <a:r>
              <a:rPr lang="es-MX" altLang="fr-FR" b="1" dirty="0" err="1">
                <a:solidFill>
                  <a:srgbClr val="003300"/>
                </a:solidFill>
              </a:rPr>
              <a:t>consommation</a:t>
            </a:r>
            <a:r>
              <a:rPr lang="es-MX" altLang="fr-FR" b="1" dirty="0">
                <a:solidFill>
                  <a:srgbClr val="003300"/>
                </a:solidFill>
              </a:rPr>
              <a:t> </a:t>
            </a:r>
            <a:r>
              <a:rPr lang="es-MX" altLang="fr-FR" b="1" dirty="0" err="1">
                <a:solidFill>
                  <a:srgbClr val="003300"/>
                </a:solidFill>
              </a:rPr>
              <a:t>immédiate</a:t>
            </a:r>
            <a:r>
              <a:rPr lang="es-MX" altLang="fr-FR" b="1" dirty="0">
                <a:solidFill>
                  <a:srgbClr val="003300"/>
                </a:solidFill>
              </a:rPr>
              <a:t> </a:t>
            </a:r>
            <a:r>
              <a:rPr lang="es-MX" altLang="fr-FR" b="1" dirty="0" err="1">
                <a:solidFill>
                  <a:srgbClr val="003300"/>
                </a:solidFill>
              </a:rPr>
              <a:t>ou</a:t>
            </a:r>
            <a:r>
              <a:rPr lang="es-MX" altLang="fr-FR" b="1" dirty="0">
                <a:solidFill>
                  <a:srgbClr val="003300"/>
                </a:solidFill>
              </a:rPr>
              <a:t> la </a:t>
            </a:r>
            <a:r>
              <a:rPr lang="es-MX" altLang="fr-FR" b="1" dirty="0" err="1">
                <a:solidFill>
                  <a:srgbClr val="003300"/>
                </a:solidFill>
              </a:rPr>
              <a:t>transformation</a:t>
            </a:r>
            <a:r>
              <a:rPr lang="es-MX" altLang="fr-FR" b="1" dirty="0">
                <a:solidFill>
                  <a:srgbClr val="003300"/>
                </a:solidFill>
              </a:rPr>
              <a:t>’’</a:t>
            </a:r>
          </a:p>
          <a:p>
            <a:pPr fontAlgn="base">
              <a:spcBef>
                <a:spcPts val="1200"/>
              </a:spcBef>
              <a:spcAft>
                <a:spcPct val="0"/>
              </a:spcAft>
            </a:pPr>
            <a:r>
              <a:rPr lang="es-MX" altLang="fr-FR" sz="1400" b="1" dirty="0">
                <a:solidFill>
                  <a:schemeClr val="dk1"/>
                </a:solidFill>
              </a:rPr>
              <a:t>(</a:t>
            </a:r>
            <a:r>
              <a:rPr lang="es-MX" altLang="fr-FR" sz="1400" b="1" dirty="0" err="1">
                <a:solidFill>
                  <a:schemeClr val="dk1"/>
                </a:solidFill>
              </a:rPr>
              <a:t>Montaldo</a:t>
            </a:r>
            <a:r>
              <a:rPr lang="es-MX" altLang="fr-FR" sz="1400" b="1" dirty="0">
                <a:solidFill>
                  <a:schemeClr val="dk1"/>
                </a:solidFill>
              </a:rPr>
              <a:t> P., 1982, </a:t>
            </a:r>
            <a:r>
              <a:rPr lang="es-MX" altLang="fr-FR" sz="1400" b="1" i="1" dirty="0" err="1">
                <a:solidFill>
                  <a:schemeClr val="dk1"/>
                </a:solidFill>
              </a:rPr>
              <a:t>Agroecologia</a:t>
            </a:r>
            <a:r>
              <a:rPr lang="es-MX" altLang="fr-FR" sz="1400" b="1" i="1" dirty="0">
                <a:solidFill>
                  <a:schemeClr val="dk1"/>
                </a:solidFill>
              </a:rPr>
              <a:t> del </a:t>
            </a:r>
            <a:r>
              <a:rPr lang="es-MX" altLang="fr-FR" sz="1400" b="1" i="1" dirty="0" err="1">
                <a:solidFill>
                  <a:schemeClr val="dk1"/>
                </a:solidFill>
              </a:rPr>
              <a:t>tropico</a:t>
            </a:r>
            <a:r>
              <a:rPr lang="es-MX" altLang="fr-FR" sz="1400" b="1" i="1" dirty="0">
                <a:solidFill>
                  <a:schemeClr val="dk1"/>
                </a:solidFill>
              </a:rPr>
              <a:t> americano</a:t>
            </a:r>
            <a:r>
              <a:rPr lang="es-MX" altLang="fr-FR" sz="1400" b="1" dirty="0">
                <a:solidFill>
                  <a:schemeClr val="dk1"/>
                </a:solidFill>
              </a:rPr>
              <a:t>,</a:t>
            </a:r>
            <a:br>
              <a:rPr lang="es-MX" altLang="fr-FR" sz="1400" b="1" dirty="0">
                <a:solidFill>
                  <a:schemeClr val="dk1"/>
                </a:solidFill>
              </a:rPr>
            </a:br>
            <a:r>
              <a:rPr lang="es-MX" altLang="fr-FR" sz="1400" b="1" dirty="0">
                <a:solidFill>
                  <a:schemeClr val="dk1"/>
                </a:solidFill>
              </a:rPr>
              <a:t>IICA, Costa Rica, p.47).</a:t>
            </a:r>
          </a:p>
        </p:txBody>
      </p:sp>
      <p:sp>
        <p:nvSpPr>
          <p:cNvPr id="5" name="Rectangle 2"/>
          <p:cNvSpPr txBox="1">
            <a:spLocks noChangeArrowheads="1"/>
          </p:cNvSpPr>
          <p:nvPr/>
        </p:nvSpPr>
        <p:spPr bwMode="auto">
          <a:xfrm>
            <a:off x="252761" y="188639"/>
            <a:ext cx="8414694" cy="855095"/>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lgn="l" eaLnBrk="1" hangingPunct="1"/>
            <a:r>
              <a:rPr lang="fr-FR" sz="2400" b="1" dirty="0" smtClean="0"/>
              <a:t>L’agroécosystème, objet d’une agroécologie </a:t>
            </a:r>
            <a:r>
              <a:rPr lang="es-MX" altLang="fr-FR" sz="2400" b="1" dirty="0" smtClean="0">
                <a:solidFill>
                  <a:srgbClr val="003300"/>
                </a:solidFill>
              </a:rPr>
              <a:t>“i</a:t>
            </a:r>
            <a:r>
              <a:rPr lang="fr-FR" sz="2400" b="1" dirty="0" smtClean="0"/>
              <a:t>nterdiscipline </a:t>
            </a:r>
            <a:r>
              <a:rPr lang="es-MX" altLang="fr-FR" sz="2400" b="1" dirty="0" smtClean="0">
                <a:solidFill>
                  <a:srgbClr val="003300"/>
                </a:solidFill>
              </a:rPr>
              <a:t>’’</a:t>
            </a:r>
            <a:endParaRPr lang="es-MX" altLang="fr-FR" sz="2400" b="1" dirty="0">
              <a:solidFill>
                <a:srgbClr val="003300"/>
              </a:solidFill>
            </a:endParaRPr>
          </a:p>
        </p:txBody>
      </p:sp>
    </p:spTree>
    <p:extLst>
      <p:ext uri="{BB962C8B-B14F-4D97-AF65-F5344CB8AC3E}">
        <p14:creationId xmlns:p14="http://schemas.microsoft.com/office/powerpoint/2010/main" val="17758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CD6EA80-9BD2-4A19-B28F-4EF286F9372F}" type="slidenum">
              <a:rPr lang="fr-FR" altLang="en-US"/>
              <a:pPr>
                <a:defRPr/>
              </a:pPr>
              <a:t>5</a:t>
            </a:fld>
            <a:endParaRPr lang="fr-FR" altLang="en-US"/>
          </a:p>
        </p:txBody>
      </p:sp>
      <p:sp>
        <p:nvSpPr>
          <p:cNvPr id="13" name="Corde 12"/>
          <p:cNvSpPr/>
          <p:nvPr/>
        </p:nvSpPr>
        <p:spPr>
          <a:xfrm rot="1348502">
            <a:off x="5967357" y="1603556"/>
            <a:ext cx="4473957" cy="4657250"/>
          </a:xfrm>
          <a:prstGeom prst="chord">
            <a:avLst>
              <a:gd name="adj1" fmla="val 2672970"/>
              <a:gd name="adj2" fmla="val 16200000"/>
            </a:avLst>
          </a:prstGeom>
          <a:solidFill>
            <a:srgbClr val="DEF2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orde 22"/>
          <p:cNvSpPr/>
          <p:nvPr/>
        </p:nvSpPr>
        <p:spPr>
          <a:xfrm rot="20273412" flipH="1">
            <a:off x="-1269971" y="1484785"/>
            <a:ext cx="4360767" cy="4657250"/>
          </a:xfrm>
          <a:prstGeom prst="chord">
            <a:avLst/>
          </a:prstGeom>
          <a:solidFill>
            <a:srgbClr val="5687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300"/>
              </a:solidFill>
            </a:endParaRPr>
          </a:p>
        </p:txBody>
      </p:sp>
      <p:grpSp>
        <p:nvGrpSpPr>
          <p:cNvPr id="8" name="Groupe 7"/>
          <p:cNvGrpSpPr/>
          <p:nvPr/>
        </p:nvGrpSpPr>
        <p:grpSpPr>
          <a:xfrm>
            <a:off x="-36512" y="1508279"/>
            <a:ext cx="9026766" cy="4392487"/>
            <a:chOff x="-36512" y="1508279"/>
            <a:chExt cx="9026766" cy="4392487"/>
          </a:xfrm>
        </p:grpSpPr>
        <p:sp>
          <p:nvSpPr>
            <p:cNvPr id="24" name="Ellipse 23"/>
            <p:cNvSpPr/>
            <p:nvPr/>
          </p:nvSpPr>
          <p:spPr>
            <a:xfrm>
              <a:off x="637325" y="1508279"/>
              <a:ext cx="7597989" cy="439248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Flèche gauche 24"/>
            <p:cNvSpPr/>
            <p:nvPr/>
          </p:nvSpPr>
          <p:spPr>
            <a:xfrm flipH="1">
              <a:off x="2969356" y="3899891"/>
              <a:ext cx="1792092" cy="312063"/>
            </a:xfrm>
            <a:prstGeom prst="leftArrow">
              <a:avLst/>
            </a:prstGeom>
            <a:solidFill>
              <a:srgbClr val="17410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6" name="Flèche gauche 25"/>
            <p:cNvSpPr/>
            <p:nvPr/>
          </p:nvSpPr>
          <p:spPr>
            <a:xfrm>
              <a:off x="3798326" y="3336474"/>
              <a:ext cx="2353298" cy="312063"/>
            </a:xfrm>
            <a:prstGeom prst="leftArrow">
              <a:avLst/>
            </a:prstGeom>
            <a:solidFill>
              <a:schemeClr val="accent3">
                <a:lumMod val="60000"/>
                <a:lumOff val="4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Ellipse 26"/>
            <p:cNvSpPr/>
            <p:nvPr/>
          </p:nvSpPr>
          <p:spPr>
            <a:xfrm>
              <a:off x="908115" y="2539423"/>
              <a:ext cx="2890211" cy="2464752"/>
            </a:xfrm>
            <a:prstGeom prst="ellipse">
              <a:avLst/>
            </a:prstGeom>
            <a:solidFill>
              <a:srgbClr val="17410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8" name="ZoneTexte 27"/>
            <p:cNvSpPr txBox="1"/>
            <p:nvPr/>
          </p:nvSpPr>
          <p:spPr>
            <a:xfrm>
              <a:off x="2012416" y="2867138"/>
              <a:ext cx="1600204" cy="369332"/>
            </a:xfrm>
            <a:prstGeom prst="rect">
              <a:avLst/>
            </a:prstGeom>
            <a:noFill/>
          </p:spPr>
          <p:txBody>
            <a:bodyPr wrap="square" rtlCol="0">
              <a:spAutoFit/>
            </a:bodyPr>
            <a:lstStyle/>
            <a:p>
              <a:r>
                <a:rPr lang="fr-FR" b="1" dirty="0" smtClean="0">
                  <a:solidFill>
                    <a:schemeClr val="bg1"/>
                  </a:solidFill>
                </a:rPr>
                <a:t>Ecosystèmes</a:t>
              </a:r>
              <a:endParaRPr lang="fr-FR" b="1" dirty="0">
                <a:solidFill>
                  <a:schemeClr val="bg1"/>
                </a:solidFill>
              </a:endParaRPr>
            </a:p>
          </p:txBody>
        </p:sp>
        <p:sp>
          <p:nvSpPr>
            <p:cNvPr id="29" name="Ellipse 28"/>
            <p:cNvSpPr/>
            <p:nvPr/>
          </p:nvSpPr>
          <p:spPr>
            <a:xfrm>
              <a:off x="4732518" y="2593078"/>
              <a:ext cx="3240360" cy="2317790"/>
            </a:xfrm>
            <a:prstGeom prst="ellipse">
              <a:avLst/>
            </a:prstGeom>
            <a:solidFill>
              <a:srgbClr val="DEF27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bg2">
                    <a:lumMod val="75000"/>
                  </a:schemeClr>
                </a:solidFill>
              </a:endParaRPr>
            </a:p>
          </p:txBody>
        </p:sp>
        <p:sp>
          <p:nvSpPr>
            <p:cNvPr id="30" name="ZoneTexte 29"/>
            <p:cNvSpPr txBox="1"/>
            <p:nvPr/>
          </p:nvSpPr>
          <p:spPr>
            <a:xfrm>
              <a:off x="5247075" y="2867138"/>
              <a:ext cx="1930140" cy="369332"/>
            </a:xfrm>
            <a:prstGeom prst="rect">
              <a:avLst/>
            </a:prstGeom>
            <a:noFill/>
          </p:spPr>
          <p:txBody>
            <a:bodyPr wrap="square" rtlCol="0">
              <a:spAutoFit/>
            </a:bodyPr>
            <a:lstStyle/>
            <a:p>
              <a:pPr algn="ctr"/>
              <a:r>
                <a:rPr lang="fr-FR" b="1" dirty="0" smtClean="0"/>
                <a:t>Société locale</a:t>
              </a:r>
              <a:endParaRPr lang="fr-FR" b="1" dirty="0"/>
            </a:p>
          </p:txBody>
        </p:sp>
        <p:sp>
          <p:nvSpPr>
            <p:cNvPr id="31" name="Flèche courbée vers la gauche 30"/>
            <p:cNvSpPr/>
            <p:nvPr/>
          </p:nvSpPr>
          <p:spPr>
            <a:xfrm rot="220110">
              <a:off x="6915957" y="2983226"/>
              <a:ext cx="777359" cy="1727820"/>
            </a:xfrm>
            <a:prstGeom prst="curvedLeftArrow">
              <a:avLst>
                <a:gd name="adj1" fmla="val 25000"/>
                <a:gd name="adj2" fmla="val 51780"/>
                <a:gd name="adj3" fmla="val 25000"/>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32" name="ZoneTexte 31"/>
            <p:cNvSpPr txBox="1"/>
            <p:nvPr/>
          </p:nvSpPr>
          <p:spPr>
            <a:xfrm>
              <a:off x="5554092" y="3383995"/>
              <a:ext cx="1764474" cy="830997"/>
            </a:xfrm>
            <a:prstGeom prst="rect">
              <a:avLst/>
            </a:prstGeom>
            <a:noFill/>
          </p:spPr>
          <p:txBody>
            <a:bodyPr wrap="square" rtlCol="0">
              <a:spAutoFit/>
            </a:bodyPr>
            <a:lstStyle/>
            <a:p>
              <a:pPr algn="r"/>
              <a:r>
                <a:rPr lang="fr-FR" sz="1600" i="1" dirty="0" smtClean="0"/>
                <a:t>Représentations, normes et institutions</a:t>
              </a:r>
              <a:endParaRPr lang="fr-FR" sz="1600" i="1" dirty="0"/>
            </a:p>
          </p:txBody>
        </p:sp>
        <p:sp>
          <p:nvSpPr>
            <p:cNvPr id="33" name="Flèche courbée vers la gauche 32"/>
            <p:cNvSpPr/>
            <p:nvPr/>
          </p:nvSpPr>
          <p:spPr>
            <a:xfrm flipH="1">
              <a:off x="1222738" y="2938282"/>
              <a:ext cx="789678" cy="1708756"/>
            </a:xfrm>
            <a:prstGeom prst="curvedLeftArrow">
              <a:avLst/>
            </a:prstGeom>
            <a:solidFill>
              <a:srgbClr val="DEF27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34" name="ZoneTexte 33"/>
            <p:cNvSpPr txBox="1"/>
            <p:nvPr/>
          </p:nvSpPr>
          <p:spPr>
            <a:xfrm>
              <a:off x="3229274" y="2866103"/>
              <a:ext cx="2204832" cy="369332"/>
            </a:xfrm>
            <a:prstGeom prst="rect">
              <a:avLst/>
            </a:prstGeom>
            <a:noFill/>
          </p:spPr>
          <p:txBody>
            <a:bodyPr wrap="square" rtlCol="0">
              <a:spAutoFit/>
            </a:bodyPr>
            <a:lstStyle/>
            <a:p>
              <a:pPr algn="ctr"/>
              <a:r>
                <a:rPr lang="fr-FR" b="1" i="1" dirty="0" smtClean="0"/>
                <a:t>Pratiques</a:t>
              </a:r>
              <a:endParaRPr lang="fr-FR" b="1" i="1" dirty="0"/>
            </a:p>
          </p:txBody>
        </p:sp>
        <p:sp>
          <p:nvSpPr>
            <p:cNvPr id="35" name="ZoneTexte 34"/>
            <p:cNvSpPr txBox="1"/>
            <p:nvPr/>
          </p:nvSpPr>
          <p:spPr>
            <a:xfrm>
              <a:off x="3338567" y="4199669"/>
              <a:ext cx="2056670" cy="646331"/>
            </a:xfrm>
            <a:prstGeom prst="rect">
              <a:avLst/>
            </a:prstGeom>
            <a:noFill/>
          </p:spPr>
          <p:txBody>
            <a:bodyPr wrap="square" rtlCol="0">
              <a:spAutoFit/>
            </a:bodyPr>
            <a:lstStyle/>
            <a:p>
              <a:pPr algn="ctr"/>
              <a:r>
                <a:rPr lang="fr-FR" b="1" i="1" dirty="0" smtClean="0"/>
                <a:t>Services</a:t>
              </a:r>
            </a:p>
            <a:p>
              <a:pPr algn="ctr"/>
              <a:r>
                <a:rPr lang="fr-FR" b="1" i="1" dirty="0" smtClean="0"/>
                <a:t>écosystémiques</a:t>
              </a:r>
              <a:endParaRPr lang="fr-FR" b="1" i="1" dirty="0"/>
            </a:p>
          </p:txBody>
        </p:sp>
        <p:sp>
          <p:nvSpPr>
            <p:cNvPr id="36" name="ZoneTexte 35"/>
            <p:cNvSpPr txBox="1"/>
            <p:nvPr/>
          </p:nvSpPr>
          <p:spPr>
            <a:xfrm>
              <a:off x="1769230" y="3336474"/>
              <a:ext cx="1728192" cy="830997"/>
            </a:xfrm>
            <a:prstGeom prst="rect">
              <a:avLst/>
            </a:prstGeom>
            <a:noFill/>
          </p:spPr>
          <p:txBody>
            <a:bodyPr wrap="square" rtlCol="0">
              <a:spAutoFit/>
            </a:bodyPr>
            <a:lstStyle/>
            <a:p>
              <a:r>
                <a:rPr lang="fr-FR" sz="1600" i="1" dirty="0" smtClean="0">
                  <a:solidFill>
                    <a:schemeClr val="bg1"/>
                  </a:solidFill>
                </a:rPr>
                <a:t>Structures et fonctionnalités écologiques</a:t>
              </a:r>
              <a:endParaRPr lang="fr-FR" sz="1600" i="1" dirty="0">
                <a:solidFill>
                  <a:schemeClr val="bg1"/>
                </a:solidFill>
              </a:endParaRPr>
            </a:p>
          </p:txBody>
        </p:sp>
        <p:sp>
          <p:nvSpPr>
            <p:cNvPr id="37" name="ZoneTexte 36"/>
            <p:cNvSpPr txBox="1"/>
            <p:nvPr/>
          </p:nvSpPr>
          <p:spPr>
            <a:xfrm>
              <a:off x="7442944" y="1871873"/>
              <a:ext cx="1547310" cy="646331"/>
            </a:xfrm>
            <a:prstGeom prst="rect">
              <a:avLst/>
            </a:prstGeom>
            <a:noFill/>
          </p:spPr>
          <p:txBody>
            <a:bodyPr wrap="square" rtlCol="0">
              <a:spAutoFit/>
            </a:bodyPr>
            <a:lstStyle/>
            <a:p>
              <a:pPr algn="r"/>
              <a:r>
                <a:rPr lang="fr-FR" b="1" dirty="0" smtClean="0"/>
                <a:t>Société englobante</a:t>
              </a:r>
              <a:endParaRPr lang="fr-FR" b="1" dirty="0"/>
            </a:p>
          </p:txBody>
        </p:sp>
        <p:sp>
          <p:nvSpPr>
            <p:cNvPr id="38" name="ZoneTexte 37"/>
            <p:cNvSpPr txBox="1"/>
            <p:nvPr/>
          </p:nvSpPr>
          <p:spPr>
            <a:xfrm>
              <a:off x="-36512" y="5241394"/>
              <a:ext cx="2075809" cy="646331"/>
            </a:xfrm>
            <a:prstGeom prst="rect">
              <a:avLst/>
            </a:prstGeom>
            <a:noFill/>
          </p:spPr>
          <p:txBody>
            <a:bodyPr wrap="square" rtlCol="0">
              <a:spAutoFit/>
            </a:bodyPr>
            <a:lstStyle/>
            <a:p>
              <a:pPr algn="ctr"/>
              <a:r>
                <a:rPr lang="fr-FR" b="1" dirty="0" smtClean="0"/>
                <a:t>Environnement biophysique</a:t>
              </a:r>
              <a:endParaRPr lang="fr-FR" b="1" dirty="0"/>
            </a:p>
          </p:txBody>
        </p:sp>
        <p:sp>
          <p:nvSpPr>
            <p:cNvPr id="39" name="Double flèche horizontale 38"/>
            <p:cNvSpPr/>
            <p:nvPr/>
          </p:nvSpPr>
          <p:spPr>
            <a:xfrm rot="1807922">
              <a:off x="733678" y="1926724"/>
              <a:ext cx="1368152" cy="420727"/>
            </a:xfrm>
            <a:prstGeom prst="leftRightArrow">
              <a:avLst/>
            </a:prstGeom>
            <a:solidFill>
              <a:srgbClr val="01350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40" name="Double flèche horizontale 39"/>
            <p:cNvSpPr/>
            <p:nvPr/>
          </p:nvSpPr>
          <p:spPr>
            <a:xfrm rot="1807922">
              <a:off x="6805111" y="5079245"/>
              <a:ext cx="1368152" cy="420727"/>
            </a:xfrm>
            <a:prstGeom prst="leftRightArrow">
              <a:avLst/>
            </a:prstGeom>
            <a:solidFill>
              <a:srgbClr val="01350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7" name="Rectangle 6"/>
            <p:cNvSpPr/>
            <p:nvPr/>
          </p:nvSpPr>
          <p:spPr>
            <a:xfrm>
              <a:off x="2760973" y="1870331"/>
              <a:ext cx="3600400" cy="400110"/>
            </a:xfrm>
            <a:prstGeom prst="rect">
              <a:avLst/>
            </a:prstGeom>
          </p:spPr>
          <p:txBody>
            <a:bodyPr wrap="square">
              <a:spAutoFit/>
            </a:bodyPr>
            <a:lstStyle/>
            <a:p>
              <a:pPr algn="ctr"/>
              <a:r>
                <a:rPr lang="en-US" altLang="fr-FR" sz="2000" b="1" dirty="0" err="1" smtClean="0"/>
                <a:t>Système</a:t>
              </a:r>
              <a:r>
                <a:rPr lang="en-US" altLang="fr-FR" sz="2000" b="1" dirty="0" smtClean="0"/>
                <a:t> socio-</a:t>
              </a:r>
              <a:r>
                <a:rPr lang="en-US" altLang="fr-FR" sz="2000" b="1" dirty="0" err="1" smtClean="0"/>
                <a:t>écologique</a:t>
              </a:r>
              <a:endParaRPr lang="fr-FR" sz="2000" dirty="0"/>
            </a:p>
          </p:txBody>
        </p:sp>
      </p:grpSp>
      <p:sp>
        <p:nvSpPr>
          <p:cNvPr id="42" name="Rectangle 2"/>
          <p:cNvSpPr txBox="1">
            <a:spLocks noChangeArrowheads="1"/>
          </p:cNvSpPr>
          <p:nvPr/>
        </p:nvSpPr>
        <p:spPr bwMode="auto">
          <a:xfrm>
            <a:off x="211203" y="188640"/>
            <a:ext cx="4763772" cy="99011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r>
              <a:rPr lang="fr-FR" sz="2400" b="1" dirty="0" smtClean="0"/>
              <a:t>Les agroécosystèmes, des systèmes socio-écologiques complexes</a:t>
            </a:r>
            <a:endParaRPr lang="fr-FR" sz="2400" b="1" dirty="0"/>
          </a:p>
        </p:txBody>
      </p:sp>
    </p:spTree>
    <p:extLst>
      <p:ext uri="{BB962C8B-B14F-4D97-AF65-F5344CB8AC3E}">
        <p14:creationId xmlns:p14="http://schemas.microsoft.com/office/powerpoint/2010/main" val="1783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CD6EA80-9BD2-4A19-B28F-4EF286F9372F}" type="slidenum">
              <a:rPr lang="fr-FR" altLang="en-US"/>
              <a:pPr>
                <a:defRPr/>
              </a:pPr>
              <a:t>6</a:t>
            </a:fld>
            <a:endParaRPr lang="fr-FR" altLang="en-US"/>
          </a:p>
        </p:txBody>
      </p:sp>
      <p:sp>
        <p:nvSpPr>
          <p:cNvPr id="13" name="Corde 12"/>
          <p:cNvSpPr/>
          <p:nvPr/>
        </p:nvSpPr>
        <p:spPr>
          <a:xfrm rot="1348502">
            <a:off x="5967357" y="1603556"/>
            <a:ext cx="4473957" cy="4657250"/>
          </a:xfrm>
          <a:prstGeom prst="chord">
            <a:avLst>
              <a:gd name="adj1" fmla="val 2672970"/>
              <a:gd name="adj2" fmla="val 16200000"/>
            </a:avLst>
          </a:prstGeom>
          <a:solidFill>
            <a:srgbClr val="DEF2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orde 22"/>
          <p:cNvSpPr/>
          <p:nvPr/>
        </p:nvSpPr>
        <p:spPr>
          <a:xfrm rot="20273412" flipH="1">
            <a:off x="-1269971" y="1484785"/>
            <a:ext cx="4360767" cy="4657250"/>
          </a:xfrm>
          <a:prstGeom prst="chord">
            <a:avLst/>
          </a:prstGeom>
          <a:solidFill>
            <a:srgbClr val="5687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300"/>
              </a:solidFill>
            </a:endParaRPr>
          </a:p>
        </p:txBody>
      </p:sp>
      <p:grpSp>
        <p:nvGrpSpPr>
          <p:cNvPr id="8" name="Groupe 7"/>
          <p:cNvGrpSpPr/>
          <p:nvPr/>
        </p:nvGrpSpPr>
        <p:grpSpPr>
          <a:xfrm>
            <a:off x="-36512" y="1508279"/>
            <a:ext cx="9026766" cy="4392487"/>
            <a:chOff x="-36512" y="1508279"/>
            <a:chExt cx="9026766" cy="4392487"/>
          </a:xfrm>
        </p:grpSpPr>
        <p:sp>
          <p:nvSpPr>
            <p:cNvPr id="24" name="Ellipse 23"/>
            <p:cNvSpPr/>
            <p:nvPr/>
          </p:nvSpPr>
          <p:spPr>
            <a:xfrm>
              <a:off x="637325" y="1508279"/>
              <a:ext cx="7597989" cy="439248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Flèche gauche 24"/>
            <p:cNvSpPr/>
            <p:nvPr/>
          </p:nvSpPr>
          <p:spPr>
            <a:xfrm flipH="1">
              <a:off x="2969356" y="3899891"/>
              <a:ext cx="1792092" cy="312063"/>
            </a:xfrm>
            <a:prstGeom prst="leftArrow">
              <a:avLst/>
            </a:prstGeom>
            <a:solidFill>
              <a:srgbClr val="17410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6" name="Flèche gauche 25"/>
            <p:cNvSpPr/>
            <p:nvPr/>
          </p:nvSpPr>
          <p:spPr>
            <a:xfrm>
              <a:off x="3798326" y="3336474"/>
              <a:ext cx="2353298" cy="312063"/>
            </a:xfrm>
            <a:prstGeom prst="leftArrow">
              <a:avLst/>
            </a:prstGeom>
            <a:solidFill>
              <a:schemeClr val="accent3">
                <a:lumMod val="60000"/>
                <a:lumOff val="4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Ellipse 26"/>
            <p:cNvSpPr/>
            <p:nvPr/>
          </p:nvSpPr>
          <p:spPr>
            <a:xfrm>
              <a:off x="908115" y="2539423"/>
              <a:ext cx="2890211" cy="2464752"/>
            </a:xfrm>
            <a:prstGeom prst="ellipse">
              <a:avLst/>
            </a:prstGeom>
            <a:solidFill>
              <a:srgbClr val="17410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8" name="ZoneTexte 27"/>
            <p:cNvSpPr txBox="1"/>
            <p:nvPr/>
          </p:nvSpPr>
          <p:spPr>
            <a:xfrm>
              <a:off x="2012416" y="2867138"/>
              <a:ext cx="1600204" cy="369332"/>
            </a:xfrm>
            <a:prstGeom prst="rect">
              <a:avLst/>
            </a:prstGeom>
            <a:noFill/>
          </p:spPr>
          <p:txBody>
            <a:bodyPr wrap="square" rtlCol="0">
              <a:spAutoFit/>
            </a:bodyPr>
            <a:lstStyle/>
            <a:p>
              <a:r>
                <a:rPr lang="fr-FR" b="1" dirty="0" smtClean="0">
                  <a:solidFill>
                    <a:schemeClr val="bg1"/>
                  </a:solidFill>
                </a:rPr>
                <a:t>Ecosystèmes</a:t>
              </a:r>
              <a:endParaRPr lang="fr-FR" b="1" dirty="0">
                <a:solidFill>
                  <a:schemeClr val="bg1"/>
                </a:solidFill>
              </a:endParaRPr>
            </a:p>
          </p:txBody>
        </p:sp>
        <p:sp>
          <p:nvSpPr>
            <p:cNvPr id="29" name="Ellipse 28"/>
            <p:cNvSpPr/>
            <p:nvPr/>
          </p:nvSpPr>
          <p:spPr>
            <a:xfrm>
              <a:off x="4732518" y="2593078"/>
              <a:ext cx="3240360" cy="2317790"/>
            </a:xfrm>
            <a:prstGeom prst="ellipse">
              <a:avLst/>
            </a:prstGeom>
            <a:solidFill>
              <a:srgbClr val="DEF27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bg2">
                    <a:lumMod val="75000"/>
                  </a:schemeClr>
                </a:solidFill>
              </a:endParaRPr>
            </a:p>
          </p:txBody>
        </p:sp>
        <p:sp>
          <p:nvSpPr>
            <p:cNvPr id="30" name="ZoneTexte 29"/>
            <p:cNvSpPr txBox="1"/>
            <p:nvPr/>
          </p:nvSpPr>
          <p:spPr>
            <a:xfrm>
              <a:off x="5247075" y="2867138"/>
              <a:ext cx="1930140" cy="369332"/>
            </a:xfrm>
            <a:prstGeom prst="rect">
              <a:avLst/>
            </a:prstGeom>
            <a:noFill/>
          </p:spPr>
          <p:txBody>
            <a:bodyPr wrap="square" rtlCol="0">
              <a:spAutoFit/>
            </a:bodyPr>
            <a:lstStyle/>
            <a:p>
              <a:pPr algn="ctr"/>
              <a:r>
                <a:rPr lang="fr-FR" b="1" dirty="0" smtClean="0"/>
                <a:t>Société locale</a:t>
              </a:r>
              <a:endParaRPr lang="fr-FR" b="1" dirty="0"/>
            </a:p>
          </p:txBody>
        </p:sp>
        <p:sp>
          <p:nvSpPr>
            <p:cNvPr id="31" name="Flèche courbée vers la gauche 30"/>
            <p:cNvSpPr/>
            <p:nvPr/>
          </p:nvSpPr>
          <p:spPr>
            <a:xfrm rot="220110">
              <a:off x="6915957" y="2983226"/>
              <a:ext cx="777359" cy="1727820"/>
            </a:xfrm>
            <a:prstGeom prst="curvedLeftArrow">
              <a:avLst>
                <a:gd name="adj1" fmla="val 25000"/>
                <a:gd name="adj2" fmla="val 51780"/>
                <a:gd name="adj3" fmla="val 25000"/>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32" name="ZoneTexte 31"/>
            <p:cNvSpPr txBox="1"/>
            <p:nvPr/>
          </p:nvSpPr>
          <p:spPr>
            <a:xfrm>
              <a:off x="5554092" y="3383995"/>
              <a:ext cx="1764474" cy="830997"/>
            </a:xfrm>
            <a:prstGeom prst="rect">
              <a:avLst/>
            </a:prstGeom>
            <a:noFill/>
          </p:spPr>
          <p:txBody>
            <a:bodyPr wrap="square" rtlCol="0">
              <a:spAutoFit/>
            </a:bodyPr>
            <a:lstStyle/>
            <a:p>
              <a:pPr algn="r"/>
              <a:r>
                <a:rPr lang="fr-FR" sz="1600" i="1" dirty="0" smtClean="0"/>
                <a:t>Représentations, normes et institutions</a:t>
              </a:r>
              <a:endParaRPr lang="fr-FR" sz="1600" i="1" dirty="0"/>
            </a:p>
          </p:txBody>
        </p:sp>
        <p:sp>
          <p:nvSpPr>
            <p:cNvPr id="33" name="Flèche courbée vers la gauche 32"/>
            <p:cNvSpPr/>
            <p:nvPr/>
          </p:nvSpPr>
          <p:spPr>
            <a:xfrm flipH="1">
              <a:off x="1222738" y="2938282"/>
              <a:ext cx="789678" cy="1708756"/>
            </a:xfrm>
            <a:prstGeom prst="curvedLeftArrow">
              <a:avLst/>
            </a:prstGeom>
            <a:solidFill>
              <a:srgbClr val="DEF27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34" name="ZoneTexte 33"/>
            <p:cNvSpPr txBox="1"/>
            <p:nvPr/>
          </p:nvSpPr>
          <p:spPr>
            <a:xfrm>
              <a:off x="3229274" y="2866103"/>
              <a:ext cx="2204832" cy="369332"/>
            </a:xfrm>
            <a:prstGeom prst="rect">
              <a:avLst/>
            </a:prstGeom>
            <a:noFill/>
          </p:spPr>
          <p:txBody>
            <a:bodyPr wrap="square" rtlCol="0">
              <a:spAutoFit/>
            </a:bodyPr>
            <a:lstStyle/>
            <a:p>
              <a:pPr algn="ctr"/>
              <a:r>
                <a:rPr lang="fr-FR" b="1" i="1" dirty="0" smtClean="0"/>
                <a:t>Pratiques</a:t>
              </a:r>
              <a:endParaRPr lang="fr-FR" b="1" i="1" dirty="0"/>
            </a:p>
          </p:txBody>
        </p:sp>
        <p:sp>
          <p:nvSpPr>
            <p:cNvPr id="35" name="ZoneTexte 34"/>
            <p:cNvSpPr txBox="1"/>
            <p:nvPr/>
          </p:nvSpPr>
          <p:spPr>
            <a:xfrm>
              <a:off x="3338567" y="4199669"/>
              <a:ext cx="2056670" cy="646331"/>
            </a:xfrm>
            <a:prstGeom prst="rect">
              <a:avLst/>
            </a:prstGeom>
            <a:noFill/>
          </p:spPr>
          <p:txBody>
            <a:bodyPr wrap="square" rtlCol="0">
              <a:spAutoFit/>
            </a:bodyPr>
            <a:lstStyle/>
            <a:p>
              <a:pPr algn="ctr"/>
              <a:r>
                <a:rPr lang="fr-FR" b="1" i="1" dirty="0" smtClean="0"/>
                <a:t>Services</a:t>
              </a:r>
            </a:p>
            <a:p>
              <a:pPr algn="ctr"/>
              <a:r>
                <a:rPr lang="fr-FR" b="1" i="1" dirty="0" smtClean="0"/>
                <a:t>écosystémiques</a:t>
              </a:r>
              <a:endParaRPr lang="fr-FR" b="1" i="1" dirty="0"/>
            </a:p>
          </p:txBody>
        </p:sp>
        <p:sp>
          <p:nvSpPr>
            <p:cNvPr id="36" name="ZoneTexte 35"/>
            <p:cNvSpPr txBox="1"/>
            <p:nvPr/>
          </p:nvSpPr>
          <p:spPr>
            <a:xfrm>
              <a:off x="1769230" y="3336474"/>
              <a:ext cx="1728192" cy="830997"/>
            </a:xfrm>
            <a:prstGeom prst="rect">
              <a:avLst/>
            </a:prstGeom>
            <a:noFill/>
          </p:spPr>
          <p:txBody>
            <a:bodyPr wrap="square" rtlCol="0">
              <a:spAutoFit/>
            </a:bodyPr>
            <a:lstStyle/>
            <a:p>
              <a:r>
                <a:rPr lang="fr-FR" sz="1600" i="1" dirty="0" smtClean="0">
                  <a:solidFill>
                    <a:schemeClr val="bg1"/>
                  </a:solidFill>
                </a:rPr>
                <a:t>Structures et fonctionnalités écologiques</a:t>
              </a:r>
              <a:endParaRPr lang="fr-FR" sz="1600" i="1" dirty="0">
                <a:solidFill>
                  <a:schemeClr val="bg1"/>
                </a:solidFill>
              </a:endParaRPr>
            </a:p>
          </p:txBody>
        </p:sp>
        <p:sp>
          <p:nvSpPr>
            <p:cNvPr id="37" name="ZoneTexte 36"/>
            <p:cNvSpPr txBox="1"/>
            <p:nvPr/>
          </p:nvSpPr>
          <p:spPr>
            <a:xfrm>
              <a:off x="7442944" y="1871873"/>
              <a:ext cx="1547310" cy="646331"/>
            </a:xfrm>
            <a:prstGeom prst="rect">
              <a:avLst/>
            </a:prstGeom>
            <a:noFill/>
          </p:spPr>
          <p:txBody>
            <a:bodyPr wrap="square" rtlCol="0">
              <a:spAutoFit/>
            </a:bodyPr>
            <a:lstStyle/>
            <a:p>
              <a:pPr algn="r"/>
              <a:r>
                <a:rPr lang="fr-FR" b="1" dirty="0" smtClean="0"/>
                <a:t>Société englobante</a:t>
              </a:r>
              <a:endParaRPr lang="fr-FR" b="1" dirty="0"/>
            </a:p>
          </p:txBody>
        </p:sp>
        <p:sp>
          <p:nvSpPr>
            <p:cNvPr id="38" name="ZoneTexte 37"/>
            <p:cNvSpPr txBox="1"/>
            <p:nvPr/>
          </p:nvSpPr>
          <p:spPr>
            <a:xfrm>
              <a:off x="-36512" y="5241394"/>
              <a:ext cx="2075809" cy="646331"/>
            </a:xfrm>
            <a:prstGeom prst="rect">
              <a:avLst/>
            </a:prstGeom>
            <a:noFill/>
          </p:spPr>
          <p:txBody>
            <a:bodyPr wrap="square" rtlCol="0">
              <a:spAutoFit/>
            </a:bodyPr>
            <a:lstStyle/>
            <a:p>
              <a:pPr algn="ctr"/>
              <a:r>
                <a:rPr lang="fr-FR" b="1" dirty="0" smtClean="0"/>
                <a:t>Environnement biophysique</a:t>
              </a:r>
              <a:endParaRPr lang="fr-FR" b="1" dirty="0"/>
            </a:p>
          </p:txBody>
        </p:sp>
        <p:sp>
          <p:nvSpPr>
            <p:cNvPr id="39" name="Double flèche horizontale 38"/>
            <p:cNvSpPr/>
            <p:nvPr/>
          </p:nvSpPr>
          <p:spPr>
            <a:xfrm rot="1807922">
              <a:off x="733678" y="1926724"/>
              <a:ext cx="1368152" cy="420727"/>
            </a:xfrm>
            <a:prstGeom prst="leftRightArrow">
              <a:avLst/>
            </a:prstGeom>
            <a:solidFill>
              <a:srgbClr val="01350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40" name="Double flèche horizontale 39"/>
            <p:cNvSpPr/>
            <p:nvPr/>
          </p:nvSpPr>
          <p:spPr>
            <a:xfrm rot="1807922">
              <a:off x="6805111" y="5079245"/>
              <a:ext cx="1368152" cy="420727"/>
            </a:xfrm>
            <a:prstGeom prst="leftRightArrow">
              <a:avLst/>
            </a:prstGeom>
            <a:solidFill>
              <a:srgbClr val="01350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7" name="Rectangle 6"/>
            <p:cNvSpPr/>
            <p:nvPr/>
          </p:nvSpPr>
          <p:spPr>
            <a:xfrm>
              <a:off x="2760973" y="1870331"/>
              <a:ext cx="3600400" cy="400110"/>
            </a:xfrm>
            <a:prstGeom prst="rect">
              <a:avLst/>
            </a:prstGeom>
          </p:spPr>
          <p:txBody>
            <a:bodyPr wrap="square">
              <a:spAutoFit/>
            </a:bodyPr>
            <a:lstStyle/>
            <a:p>
              <a:pPr algn="ctr"/>
              <a:r>
                <a:rPr lang="en-US" altLang="fr-FR" sz="2000" b="1" dirty="0" err="1" smtClean="0"/>
                <a:t>Système</a:t>
              </a:r>
              <a:r>
                <a:rPr lang="en-US" altLang="fr-FR" sz="2000" b="1" dirty="0" smtClean="0"/>
                <a:t> socio-</a:t>
              </a:r>
              <a:r>
                <a:rPr lang="en-US" altLang="fr-FR" sz="2000" b="1" dirty="0" err="1" smtClean="0"/>
                <a:t>écologique</a:t>
              </a:r>
              <a:endParaRPr lang="fr-FR" sz="2000" dirty="0"/>
            </a:p>
          </p:txBody>
        </p:sp>
      </p:grpSp>
      <p:sp>
        <p:nvSpPr>
          <p:cNvPr id="42" name="Rectangle 2"/>
          <p:cNvSpPr txBox="1">
            <a:spLocks noChangeArrowheads="1"/>
          </p:cNvSpPr>
          <p:nvPr/>
        </p:nvSpPr>
        <p:spPr bwMode="auto">
          <a:xfrm>
            <a:off x="211203" y="188639"/>
            <a:ext cx="6580745" cy="945105"/>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lgn="l" eaLnBrk="1" hangingPunct="1"/>
            <a:r>
              <a:rPr lang="fr-FR" sz="2400" b="1" dirty="0" smtClean="0"/>
              <a:t>Des croisements disciplinaires limités, mais réels</a:t>
            </a:r>
            <a:endParaRPr lang="fr-FR" sz="2400" b="1" dirty="0"/>
          </a:p>
        </p:txBody>
      </p:sp>
      <p:sp>
        <p:nvSpPr>
          <p:cNvPr id="3" name="Ellipse 2"/>
          <p:cNvSpPr/>
          <p:nvPr/>
        </p:nvSpPr>
        <p:spPr>
          <a:xfrm rot="15745935">
            <a:off x="4693424" y="-5866"/>
            <a:ext cx="1776974" cy="658469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rot="18281896">
            <a:off x="3443054" y="1994953"/>
            <a:ext cx="2417399" cy="3749836"/>
          </a:xfrm>
          <a:prstGeom prst="ellipse">
            <a:avLst/>
          </a:prstGeom>
          <a:noFill/>
          <a:ln w="571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rot="16727034">
            <a:off x="910876" y="1426508"/>
            <a:ext cx="3217613" cy="4853168"/>
          </a:xfrm>
          <a:prstGeom prst="ellipse">
            <a:avLst/>
          </a:prstGeom>
          <a:no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rot="17078609">
            <a:off x="4636983" y="541638"/>
            <a:ext cx="1956201" cy="670173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07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 grpId="0" animBg="1"/>
      <p:bldP spid="41"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CD6EA80-9BD2-4A19-B28F-4EF286F9372F}" type="slidenum">
              <a:rPr lang="fr-FR" altLang="en-US"/>
              <a:pPr>
                <a:defRPr/>
              </a:pPr>
              <a:t>7</a:t>
            </a:fld>
            <a:endParaRPr lang="fr-FR" altLang="en-US"/>
          </a:p>
        </p:txBody>
      </p:sp>
      <p:sp>
        <p:nvSpPr>
          <p:cNvPr id="13" name="Corde 12"/>
          <p:cNvSpPr/>
          <p:nvPr/>
        </p:nvSpPr>
        <p:spPr>
          <a:xfrm rot="1348502">
            <a:off x="5926855" y="1595508"/>
            <a:ext cx="4473957" cy="4869149"/>
          </a:xfrm>
          <a:prstGeom prst="chord">
            <a:avLst>
              <a:gd name="adj1" fmla="val 2672970"/>
              <a:gd name="adj2" fmla="val 16200000"/>
            </a:avLst>
          </a:prstGeom>
          <a:solidFill>
            <a:srgbClr val="DEF2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orde 22"/>
          <p:cNvSpPr/>
          <p:nvPr/>
        </p:nvSpPr>
        <p:spPr>
          <a:xfrm rot="20273412" flipH="1">
            <a:off x="-1194974" y="1470132"/>
            <a:ext cx="4360767" cy="5055772"/>
          </a:xfrm>
          <a:prstGeom prst="chord">
            <a:avLst/>
          </a:prstGeom>
          <a:solidFill>
            <a:srgbClr val="5687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300"/>
              </a:solidFill>
            </a:endParaRPr>
          </a:p>
        </p:txBody>
      </p:sp>
      <p:grpSp>
        <p:nvGrpSpPr>
          <p:cNvPr id="8" name="Groupe 7"/>
          <p:cNvGrpSpPr/>
          <p:nvPr/>
        </p:nvGrpSpPr>
        <p:grpSpPr>
          <a:xfrm>
            <a:off x="-36512" y="1508280"/>
            <a:ext cx="9026766" cy="4203459"/>
            <a:chOff x="-36512" y="1508279"/>
            <a:chExt cx="9026766" cy="4379446"/>
          </a:xfrm>
        </p:grpSpPr>
        <p:sp>
          <p:nvSpPr>
            <p:cNvPr id="24" name="Ellipse 23"/>
            <p:cNvSpPr/>
            <p:nvPr/>
          </p:nvSpPr>
          <p:spPr>
            <a:xfrm>
              <a:off x="637325" y="1508279"/>
              <a:ext cx="7597989" cy="420492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Flèche gauche 24"/>
            <p:cNvSpPr/>
            <p:nvPr/>
          </p:nvSpPr>
          <p:spPr>
            <a:xfrm flipH="1">
              <a:off x="2969356" y="3899891"/>
              <a:ext cx="1792092" cy="312063"/>
            </a:xfrm>
            <a:prstGeom prst="leftArrow">
              <a:avLst/>
            </a:prstGeom>
            <a:solidFill>
              <a:srgbClr val="17410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6" name="Flèche gauche 25"/>
            <p:cNvSpPr/>
            <p:nvPr/>
          </p:nvSpPr>
          <p:spPr>
            <a:xfrm>
              <a:off x="3798326" y="3103524"/>
              <a:ext cx="2353298" cy="796368"/>
            </a:xfrm>
            <a:prstGeom prst="leftArrow">
              <a:avLst/>
            </a:prstGeom>
            <a:solidFill>
              <a:srgbClr val="480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Ellipse 26"/>
            <p:cNvSpPr/>
            <p:nvPr/>
          </p:nvSpPr>
          <p:spPr>
            <a:xfrm>
              <a:off x="908115" y="2539423"/>
              <a:ext cx="2890211" cy="2464752"/>
            </a:xfrm>
            <a:prstGeom prst="ellipse">
              <a:avLst/>
            </a:prstGeom>
            <a:solidFill>
              <a:srgbClr val="17410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8" name="ZoneTexte 27"/>
            <p:cNvSpPr txBox="1"/>
            <p:nvPr/>
          </p:nvSpPr>
          <p:spPr>
            <a:xfrm>
              <a:off x="2012416" y="2867138"/>
              <a:ext cx="1600204" cy="369332"/>
            </a:xfrm>
            <a:prstGeom prst="rect">
              <a:avLst/>
            </a:prstGeom>
            <a:noFill/>
          </p:spPr>
          <p:txBody>
            <a:bodyPr wrap="square" rtlCol="0">
              <a:spAutoFit/>
            </a:bodyPr>
            <a:lstStyle/>
            <a:p>
              <a:r>
                <a:rPr lang="fr-FR" b="1" dirty="0" smtClean="0">
                  <a:solidFill>
                    <a:schemeClr val="bg1"/>
                  </a:solidFill>
                </a:rPr>
                <a:t>Ecosystèmes</a:t>
              </a:r>
              <a:endParaRPr lang="fr-FR" b="1" dirty="0">
                <a:solidFill>
                  <a:schemeClr val="bg1"/>
                </a:solidFill>
              </a:endParaRPr>
            </a:p>
          </p:txBody>
        </p:sp>
        <p:sp>
          <p:nvSpPr>
            <p:cNvPr id="29" name="Ellipse 28"/>
            <p:cNvSpPr/>
            <p:nvPr/>
          </p:nvSpPr>
          <p:spPr>
            <a:xfrm>
              <a:off x="4732518" y="2593078"/>
              <a:ext cx="3240360" cy="2317790"/>
            </a:xfrm>
            <a:prstGeom prst="ellipse">
              <a:avLst/>
            </a:prstGeom>
            <a:solidFill>
              <a:srgbClr val="DEF27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bg2">
                    <a:lumMod val="75000"/>
                  </a:schemeClr>
                </a:solidFill>
              </a:endParaRPr>
            </a:p>
          </p:txBody>
        </p:sp>
        <p:sp>
          <p:nvSpPr>
            <p:cNvPr id="30" name="ZoneTexte 29"/>
            <p:cNvSpPr txBox="1"/>
            <p:nvPr/>
          </p:nvSpPr>
          <p:spPr>
            <a:xfrm>
              <a:off x="5247075" y="2867138"/>
              <a:ext cx="1930140" cy="369332"/>
            </a:xfrm>
            <a:prstGeom prst="rect">
              <a:avLst/>
            </a:prstGeom>
            <a:noFill/>
          </p:spPr>
          <p:txBody>
            <a:bodyPr wrap="square" rtlCol="0">
              <a:spAutoFit/>
            </a:bodyPr>
            <a:lstStyle/>
            <a:p>
              <a:pPr algn="ctr"/>
              <a:r>
                <a:rPr lang="fr-FR" b="1" dirty="0" smtClean="0"/>
                <a:t>Société locale</a:t>
              </a:r>
              <a:endParaRPr lang="fr-FR" b="1" dirty="0"/>
            </a:p>
          </p:txBody>
        </p:sp>
        <p:sp>
          <p:nvSpPr>
            <p:cNvPr id="31" name="Flèche courbée vers la gauche 30"/>
            <p:cNvSpPr/>
            <p:nvPr/>
          </p:nvSpPr>
          <p:spPr>
            <a:xfrm rot="220110">
              <a:off x="6915957" y="2983226"/>
              <a:ext cx="777359" cy="1727820"/>
            </a:xfrm>
            <a:prstGeom prst="curvedLeftArrow">
              <a:avLst>
                <a:gd name="adj1" fmla="val 25000"/>
                <a:gd name="adj2" fmla="val 51780"/>
                <a:gd name="adj3" fmla="val 25000"/>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32" name="ZoneTexte 31"/>
            <p:cNvSpPr txBox="1"/>
            <p:nvPr/>
          </p:nvSpPr>
          <p:spPr>
            <a:xfrm>
              <a:off x="5247075" y="3383995"/>
              <a:ext cx="2071491" cy="961987"/>
            </a:xfrm>
            <a:prstGeom prst="rect">
              <a:avLst/>
            </a:prstGeom>
            <a:noFill/>
          </p:spPr>
          <p:txBody>
            <a:bodyPr wrap="square" rtlCol="0">
              <a:spAutoFit/>
            </a:bodyPr>
            <a:lstStyle/>
            <a:p>
              <a:pPr algn="r"/>
              <a:r>
                <a:rPr lang="fr-FR" b="1" i="1" dirty="0" smtClean="0">
                  <a:solidFill>
                    <a:srgbClr val="C00000"/>
                  </a:solidFill>
                </a:rPr>
                <a:t>Représentations, normes et institutions</a:t>
              </a:r>
              <a:endParaRPr lang="fr-FR" b="1" i="1" dirty="0">
                <a:solidFill>
                  <a:srgbClr val="C00000"/>
                </a:solidFill>
              </a:endParaRPr>
            </a:p>
          </p:txBody>
        </p:sp>
        <p:sp>
          <p:nvSpPr>
            <p:cNvPr id="33" name="Flèche courbée vers la gauche 32"/>
            <p:cNvSpPr/>
            <p:nvPr/>
          </p:nvSpPr>
          <p:spPr>
            <a:xfrm flipH="1">
              <a:off x="1222738" y="2938282"/>
              <a:ext cx="789678" cy="1708756"/>
            </a:xfrm>
            <a:prstGeom prst="curvedLeftArrow">
              <a:avLst/>
            </a:prstGeom>
            <a:solidFill>
              <a:srgbClr val="DEF27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34" name="ZoneTexte 33"/>
            <p:cNvSpPr txBox="1"/>
            <p:nvPr/>
          </p:nvSpPr>
          <p:spPr>
            <a:xfrm>
              <a:off x="3264486" y="2734192"/>
              <a:ext cx="2204832" cy="369331"/>
            </a:xfrm>
            <a:prstGeom prst="rect">
              <a:avLst/>
            </a:prstGeom>
            <a:noFill/>
          </p:spPr>
          <p:txBody>
            <a:bodyPr wrap="square" rtlCol="0">
              <a:spAutoFit/>
            </a:bodyPr>
            <a:lstStyle/>
            <a:p>
              <a:pPr algn="ctr"/>
              <a:r>
                <a:rPr lang="fr-FR" b="1" i="1" dirty="0" smtClean="0"/>
                <a:t>Pratiques</a:t>
              </a:r>
              <a:endParaRPr lang="fr-FR" b="1" i="1" dirty="0"/>
            </a:p>
          </p:txBody>
        </p:sp>
        <p:sp>
          <p:nvSpPr>
            <p:cNvPr id="35" name="ZoneTexte 34"/>
            <p:cNvSpPr txBox="1"/>
            <p:nvPr/>
          </p:nvSpPr>
          <p:spPr>
            <a:xfrm>
              <a:off x="3338567" y="4199669"/>
              <a:ext cx="2056670" cy="646331"/>
            </a:xfrm>
            <a:prstGeom prst="rect">
              <a:avLst/>
            </a:prstGeom>
            <a:noFill/>
          </p:spPr>
          <p:txBody>
            <a:bodyPr wrap="square" rtlCol="0">
              <a:spAutoFit/>
            </a:bodyPr>
            <a:lstStyle/>
            <a:p>
              <a:pPr algn="ctr"/>
              <a:r>
                <a:rPr lang="fr-FR" b="1" i="1" dirty="0" smtClean="0"/>
                <a:t>Services</a:t>
              </a:r>
            </a:p>
            <a:p>
              <a:pPr algn="ctr"/>
              <a:r>
                <a:rPr lang="fr-FR" b="1" i="1" dirty="0" smtClean="0"/>
                <a:t>écosystémiques</a:t>
              </a:r>
              <a:endParaRPr lang="fr-FR" b="1" i="1" dirty="0"/>
            </a:p>
          </p:txBody>
        </p:sp>
        <p:sp>
          <p:nvSpPr>
            <p:cNvPr id="36" name="ZoneTexte 35"/>
            <p:cNvSpPr txBox="1"/>
            <p:nvPr/>
          </p:nvSpPr>
          <p:spPr>
            <a:xfrm>
              <a:off x="1769230" y="3321857"/>
              <a:ext cx="1728192" cy="961987"/>
            </a:xfrm>
            <a:prstGeom prst="rect">
              <a:avLst/>
            </a:prstGeom>
            <a:noFill/>
          </p:spPr>
          <p:txBody>
            <a:bodyPr wrap="square" rtlCol="0">
              <a:spAutoFit/>
            </a:bodyPr>
            <a:lstStyle/>
            <a:p>
              <a:r>
                <a:rPr lang="fr-FR" i="1" dirty="0" smtClean="0">
                  <a:solidFill>
                    <a:srgbClr val="C00000"/>
                  </a:solidFill>
                </a:rPr>
                <a:t>Structures et fonctionnalités écologiques</a:t>
              </a:r>
              <a:endParaRPr lang="fr-FR" i="1" dirty="0">
                <a:solidFill>
                  <a:srgbClr val="C00000"/>
                </a:solidFill>
              </a:endParaRPr>
            </a:p>
          </p:txBody>
        </p:sp>
        <p:sp>
          <p:nvSpPr>
            <p:cNvPr id="37" name="ZoneTexte 36"/>
            <p:cNvSpPr txBox="1"/>
            <p:nvPr/>
          </p:nvSpPr>
          <p:spPr>
            <a:xfrm>
              <a:off x="7442944" y="1871873"/>
              <a:ext cx="1547310" cy="646331"/>
            </a:xfrm>
            <a:prstGeom prst="rect">
              <a:avLst/>
            </a:prstGeom>
            <a:noFill/>
          </p:spPr>
          <p:txBody>
            <a:bodyPr wrap="square" rtlCol="0">
              <a:spAutoFit/>
            </a:bodyPr>
            <a:lstStyle/>
            <a:p>
              <a:pPr algn="r"/>
              <a:r>
                <a:rPr lang="fr-FR" b="1" dirty="0" smtClean="0"/>
                <a:t>Société englobante</a:t>
              </a:r>
              <a:endParaRPr lang="fr-FR" b="1" dirty="0"/>
            </a:p>
          </p:txBody>
        </p:sp>
        <p:sp>
          <p:nvSpPr>
            <p:cNvPr id="38" name="ZoneTexte 37"/>
            <p:cNvSpPr txBox="1"/>
            <p:nvPr/>
          </p:nvSpPr>
          <p:spPr>
            <a:xfrm>
              <a:off x="-36512" y="5241394"/>
              <a:ext cx="2075809" cy="646331"/>
            </a:xfrm>
            <a:prstGeom prst="rect">
              <a:avLst/>
            </a:prstGeom>
            <a:noFill/>
          </p:spPr>
          <p:txBody>
            <a:bodyPr wrap="square" rtlCol="0">
              <a:spAutoFit/>
            </a:bodyPr>
            <a:lstStyle/>
            <a:p>
              <a:pPr algn="ctr"/>
              <a:r>
                <a:rPr lang="fr-FR" b="1" dirty="0" smtClean="0"/>
                <a:t>Environnement biophysique</a:t>
              </a:r>
              <a:endParaRPr lang="fr-FR" b="1" dirty="0"/>
            </a:p>
          </p:txBody>
        </p:sp>
        <p:sp>
          <p:nvSpPr>
            <p:cNvPr id="39" name="Double flèche horizontale 38"/>
            <p:cNvSpPr/>
            <p:nvPr/>
          </p:nvSpPr>
          <p:spPr>
            <a:xfrm rot="1807922">
              <a:off x="409437" y="1821660"/>
              <a:ext cx="1475657" cy="784473"/>
            </a:xfrm>
            <a:prstGeom prst="leftRightArrow">
              <a:avLst/>
            </a:prstGeom>
            <a:solidFill>
              <a:srgbClr val="48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C00000"/>
                </a:solidFill>
              </a:endParaRPr>
            </a:p>
          </p:txBody>
        </p:sp>
        <p:sp>
          <p:nvSpPr>
            <p:cNvPr id="40" name="Double flèche horizontale 39"/>
            <p:cNvSpPr/>
            <p:nvPr/>
          </p:nvSpPr>
          <p:spPr>
            <a:xfrm rot="1807922">
              <a:off x="6399047" y="5025071"/>
              <a:ext cx="1368152" cy="708870"/>
            </a:xfrm>
            <a:prstGeom prst="leftRightArrow">
              <a:avLst/>
            </a:prstGeom>
            <a:solidFill>
              <a:srgbClr val="48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7" name="Rectangle 6"/>
            <p:cNvSpPr/>
            <p:nvPr/>
          </p:nvSpPr>
          <p:spPr>
            <a:xfrm>
              <a:off x="2760973" y="1870331"/>
              <a:ext cx="3600400" cy="400110"/>
            </a:xfrm>
            <a:prstGeom prst="rect">
              <a:avLst/>
            </a:prstGeom>
          </p:spPr>
          <p:txBody>
            <a:bodyPr wrap="square">
              <a:spAutoFit/>
            </a:bodyPr>
            <a:lstStyle/>
            <a:p>
              <a:pPr algn="ctr"/>
              <a:r>
                <a:rPr lang="en-US" altLang="fr-FR" sz="2000" b="1" dirty="0" err="1" smtClean="0"/>
                <a:t>Système</a:t>
              </a:r>
              <a:r>
                <a:rPr lang="en-US" altLang="fr-FR" sz="2000" b="1" dirty="0" smtClean="0"/>
                <a:t> socio-</a:t>
              </a:r>
              <a:r>
                <a:rPr lang="en-US" altLang="fr-FR" sz="2000" b="1" dirty="0" err="1" smtClean="0"/>
                <a:t>écologique</a:t>
              </a:r>
              <a:endParaRPr lang="fr-FR" sz="2000" dirty="0"/>
            </a:p>
          </p:txBody>
        </p:sp>
      </p:grpSp>
      <p:sp>
        <p:nvSpPr>
          <p:cNvPr id="5" name="Double flèche horizontale 4"/>
          <p:cNvSpPr/>
          <p:nvPr/>
        </p:nvSpPr>
        <p:spPr>
          <a:xfrm>
            <a:off x="1511661" y="5711739"/>
            <a:ext cx="6233914" cy="556085"/>
          </a:xfrm>
          <a:prstGeom prst="leftRightArrow">
            <a:avLst/>
          </a:prstGeom>
          <a:solidFill>
            <a:srgbClr val="48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42" name="Rectangle 2"/>
          <p:cNvSpPr txBox="1">
            <a:spLocks noChangeArrowheads="1"/>
          </p:cNvSpPr>
          <p:nvPr/>
        </p:nvSpPr>
        <p:spPr bwMode="auto">
          <a:xfrm>
            <a:off x="251520" y="188640"/>
            <a:ext cx="7191424" cy="99011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r>
              <a:rPr lang="fr-FR" sz="2400" b="1" smtClean="0"/>
              <a:t>Les systèmes socio-écologiques sont plus que jamais des systèmes dynamiques</a:t>
            </a:r>
            <a:endParaRPr lang="fr-FR" sz="2400" b="1" dirty="0"/>
          </a:p>
        </p:txBody>
      </p:sp>
    </p:spTree>
    <p:extLst>
      <p:ext uri="{BB962C8B-B14F-4D97-AF65-F5344CB8AC3E}">
        <p14:creationId xmlns:p14="http://schemas.microsoft.com/office/powerpoint/2010/main" val="1773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515" y="233645"/>
            <a:ext cx="6320045" cy="1035115"/>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eaLnBrk="1" hangingPunct="1"/>
            <a:r>
              <a:rPr lang="fr-FR" sz="2400" b="1" dirty="0">
                <a:solidFill>
                  <a:schemeClr val="dk1"/>
                </a:solidFill>
                <a:latin typeface="+mn-lt"/>
                <a:ea typeface="+mn-ea"/>
                <a:cs typeface="+mn-cs"/>
              </a:rPr>
              <a:t>Dans ces processus dynamiques, la </a:t>
            </a:r>
            <a:r>
              <a:rPr lang="fr-FR" sz="2400" b="1" dirty="0" smtClean="0">
                <a:solidFill>
                  <a:schemeClr val="dk1"/>
                </a:solidFill>
                <a:latin typeface="+mn-lt"/>
                <a:ea typeface="+mn-ea"/>
                <a:cs typeface="+mn-cs"/>
              </a:rPr>
              <a:t>question</a:t>
            </a:r>
            <a:br>
              <a:rPr lang="fr-FR" sz="2400" b="1" dirty="0" smtClean="0">
                <a:solidFill>
                  <a:schemeClr val="dk1"/>
                </a:solidFill>
                <a:latin typeface="+mn-lt"/>
                <a:ea typeface="+mn-ea"/>
                <a:cs typeface="+mn-cs"/>
              </a:rPr>
            </a:br>
            <a:r>
              <a:rPr lang="fr-FR" sz="2400" b="1" dirty="0" smtClean="0">
                <a:solidFill>
                  <a:schemeClr val="dk1"/>
                </a:solidFill>
                <a:latin typeface="+mn-lt"/>
                <a:ea typeface="+mn-ea"/>
                <a:cs typeface="+mn-cs"/>
              </a:rPr>
              <a:t>des </a:t>
            </a:r>
            <a:r>
              <a:rPr lang="fr-FR" sz="2400" b="1" dirty="0">
                <a:solidFill>
                  <a:schemeClr val="dk1"/>
                </a:solidFill>
                <a:latin typeface="+mn-lt"/>
                <a:ea typeface="+mn-ea"/>
                <a:cs typeface="+mn-cs"/>
              </a:rPr>
              <a:t>articulations d’échelle devient primordiale</a:t>
            </a:r>
          </a:p>
        </p:txBody>
      </p:sp>
      <p:sp>
        <p:nvSpPr>
          <p:cNvPr id="4" name="Espace réservé du numéro de diapositive 3"/>
          <p:cNvSpPr>
            <a:spLocks noGrp="1"/>
          </p:cNvSpPr>
          <p:nvPr>
            <p:ph type="sldNum" sz="quarter" idx="12"/>
          </p:nvPr>
        </p:nvSpPr>
        <p:spPr/>
        <p:txBody>
          <a:bodyPr/>
          <a:lstStyle/>
          <a:p>
            <a:pPr>
              <a:defRPr/>
            </a:pPr>
            <a:fld id="{2615AA79-8B2D-4E68-B570-AC7B20A78E81}" type="slidenum">
              <a:rPr lang="fr-FR" smtClean="0">
                <a:solidFill>
                  <a:prstClr val="black">
                    <a:tint val="75000"/>
                  </a:prstClr>
                </a:solidFill>
              </a:rPr>
              <a:pPr>
                <a:defRPr/>
              </a:pPr>
              <a:t>8</a:t>
            </a:fld>
            <a:endParaRPr lang="fr-FR">
              <a:solidFill>
                <a:prstClr val="black">
                  <a:tint val="75000"/>
                </a:prstClr>
              </a:solidFill>
            </a:endParaRPr>
          </a:p>
        </p:txBody>
      </p:sp>
      <p:sp>
        <p:nvSpPr>
          <p:cNvPr id="6" name="Titre 1"/>
          <p:cNvSpPr txBox="1">
            <a:spLocks/>
          </p:cNvSpPr>
          <p:nvPr/>
        </p:nvSpPr>
        <p:spPr bwMode="auto">
          <a:xfrm>
            <a:off x="746575" y="1898830"/>
            <a:ext cx="7020779" cy="2655294"/>
          </a:xfrm>
          <a:prstGeom prst="roundRect">
            <a:avLst/>
          </a:prstGeom>
          <a:solidFill>
            <a:schemeClr val="accent3">
              <a:lumMod val="60000"/>
              <a:lumOff val="40000"/>
            </a:schemeClr>
          </a:solidFill>
          <a:ln w="9525" cap="flat" cmpd="sng" algn="ctr">
            <a:solidFill>
              <a:srgbClr val="006600"/>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97500"/>
          </a:bodyPr>
          <a:lstStyle>
            <a:lvl1pPr algn="r" fontAlgn="base">
              <a:spcBef>
                <a:spcPts val="1200"/>
              </a:spcBef>
              <a:spcAft>
                <a:spcPct val="0"/>
              </a:spcAft>
              <a:defRPr sz="2000" b="1"/>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fr-FR" altLang="fr-FR" dirty="0">
                <a:solidFill>
                  <a:srgbClr val="003300"/>
                </a:solidFill>
              </a:rPr>
              <a:t>‘‘L’agroécologie est l’écologie du système alimentaire dans sa totalité, le substrat scientifique d’un développement durable pensé sur le long terme, sans hiérarchie entre dimensions économiques, sociales, culturelles, environnementales.’’</a:t>
            </a:r>
            <a:br>
              <a:rPr lang="fr-FR" altLang="fr-FR" dirty="0">
                <a:solidFill>
                  <a:srgbClr val="003300"/>
                </a:solidFill>
              </a:rPr>
            </a:br>
            <a:r>
              <a:rPr lang="fr-FR" altLang="fr-FR" dirty="0">
                <a:solidFill>
                  <a:srgbClr val="003300"/>
                </a:solidFill>
              </a:rPr>
              <a:t/>
            </a:r>
            <a:br>
              <a:rPr lang="fr-FR" altLang="fr-FR" dirty="0">
                <a:solidFill>
                  <a:srgbClr val="003300"/>
                </a:solidFill>
              </a:rPr>
            </a:br>
            <a:r>
              <a:rPr lang="fr-FR" altLang="fr-FR" sz="1600" dirty="0"/>
              <a:t>Francis et al., 2003 : </a:t>
            </a:r>
            <a:r>
              <a:rPr lang="en-US" altLang="fr-FR" sz="1600" dirty="0"/>
              <a:t>Agroecology: The Ecology of Food Systems. </a:t>
            </a:r>
            <a:br>
              <a:rPr lang="en-US" altLang="fr-FR" sz="1600" dirty="0"/>
            </a:br>
            <a:r>
              <a:rPr lang="en-US" altLang="fr-FR" sz="1600" i="1" dirty="0"/>
              <a:t>Journal of Sustainable </a:t>
            </a:r>
            <a:r>
              <a:rPr lang="fr-FR" altLang="fr-FR" sz="1600" i="1" dirty="0"/>
              <a:t>Agriculture </a:t>
            </a:r>
            <a:r>
              <a:rPr lang="fr-FR" altLang="fr-FR" sz="1600" dirty="0"/>
              <a:t>22.3.</a:t>
            </a:r>
          </a:p>
        </p:txBody>
      </p:sp>
      <p:sp>
        <p:nvSpPr>
          <p:cNvPr id="7" name="Rectangle à coins arrondis 6"/>
          <p:cNvSpPr/>
          <p:nvPr/>
        </p:nvSpPr>
        <p:spPr>
          <a:xfrm>
            <a:off x="1961711" y="5049180"/>
            <a:ext cx="6930770" cy="900100"/>
          </a:xfrm>
          <a:prstGeom prst="roundRect">
            <a:avLst/>
          </a:prstGeom>
          <a:solidFill>
            <a:srgbClr val="0033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Mais qu’est ce qu’on fait concrètement comme recherche,</a:t>
            </a:r>
            <a:br>
              <a:rPr lang="fr-FR" sz="2000" b="1" i="1" dirty="0" smtClean="0"/>
            </a:br>
            <a:r>
              <a:rPr lang="fr-FR" sz="2000" b="1" i="1" dirty="0" smtClean="0"/>
              <a:t>s’il faut être capable de tout traiter et à toutes les échelles ?</a:t>
            </a:r>
            <a:endParaRPr lang="fr-FR" sz="2000" b="1" i="1" dirty="0"/>
          </a:p>
        </p:txBody>
      </p:sp>
    </p:spTree>
    <p:extLst>
      <p:ext uri="{BB962C8B-B14F-4D97-AF65-F5344CB8AC3E}">
        <p14:creationId xmlns:p14="http://schemas.microsoft.com/office/powerpoint/2010/main" val="17811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515" y="143635"/>
            <a:ext cx="3574740" cy="1143000"/>
          </a:xfrm>
          <a:prstGeom prst="roundRect">
            <a:avLst/>
          </a:prstGeom>
          <a:solidFill>
            <a:schemeClr val="bg1">
              <a:lumMod val="85000"/>
            </a:schemeClr>
          </a:solidFill>
          <a:ln w="9525" cap="flat" cmpd="sng" algn="ctr">
            <a:solidFill>
              <a:schemeClr val="dk1">
                <a:shade val="95000"/>
                <a:satMod val="105000"/>
              </a:schemeClr>
            </a:solidFill>
            <a:prstDash val="solid"/>
            <a:miter lim="800000"/>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eaLnBrk="1" hangingPunct="1"/>
            <a:r>
              <a:rPr lang="fr-FR" sz="2800" b="1" dirty="0" smtClean="0">
                <a:solidFill>
                  <a:schemeClr val="dk1"/>
                </a:solidFill>
                <a:latin typeface="+mn-lt"/>
                <a:ea typeface="+mn-ea"/>
                <a:cs typeface="+mn-cs"/>
              </a:rPr>
              <a:t>Enjeux et défis scientifiques</a:t>
            </a:r>
            <a:endParaRPr lang="fr-FR" sz="2800" b="1" dirty="0">
              <a:solidFill>
                <a:schemeClr val="dk1"/>
              </a:solidFill>
              <a:latin typeface="+mn-lt"/>
              <a:ea typeface="+mn-ea"/>
              <a:cs typeface="+mn-cs"/>
            </a:endParaRPr>
          </a:p>
        </p:txBody>
      </p:sp>
      <p:sp>
        <p:nvSpPr>
          <p:cNvPr id="4" name="Espace réservé du numéro de diapositive 3"/>
          <p:cNvSpPr>
            <a:spLocks noGrp="1"/>
          </p:cNvSpPr>
          <p:nvPr>
            <p:ph type="sldNum" sz="quarter" idx="12"/>
          </p:nvPr>
        </p:nvSpPr>
        <p:spPr/>
        <p:txBody>
          <a:bodyPr/>
          <a:lstStyle/>
          <a:p>
            <a:pPr>
              <a:defRPr/>
            </a:pPr>
            <a:fld id="{2615AA79-8B2D-4E68-B570-AC7B20A78E81}" type="slidenum">
              <a:rPr lang="fr-FR" smtClean="0">
                <a:solidFill>
                  <a:prstClr val="black">
                    <a:tint val="75000"/>
                  </a:prstClr>
                </a:solidFill>
              </a:rPr>
              <a:pPr>
                <a:defRPr/>
              </a:pPr>
              <a:t>9</a:t>
            </a:fld>
            <a:endParaRPr lang="fr-FR">
              <a:solidFill>
                <a:prstClr val="black">
                  <a:tint val="75000"/>
                </a:prstClr>
              </a:solidFill>
            </a:endParaRPr>
          </a:p>
        </p:txBody>
      </p:sp>
      <p:sp>
        <p:nvSpPr>
          <p:cNvPr id="5" name="Ellipse 4"/>
          <p:cNvSpPr/>
          <p:nvPr/>
        </p:nvSpPr>
        <p:spPr>
          <a:xfrm>
            <a:off x="206515" y="1535048"/>
            <a:ext cx="3195356" cy="1530170"/>
          </a:xfrm>
          <a:prstGeom prst="ellipse">
            <a:avLst/>
          </a:prstGeom>
          <a:solidFill>
            <a:schemeClr val="accent3">
              <a:lumMod val="7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Conditions et modes de l’expérimentation</a:t>
            </a:r>
            <a:endParaRPr lang="fr-FR" sz="2000" b="1" i="1" dirty="0"/>
          </a:p>
        </p:txBody>
      </p:sp>
      <p:sp>
        <p:nvSpPr>
          <p:cNvPr id="6" name="Ellipse 5"/>
          <p:cNvSpPr/>
          <p:nvPr/>
        </p:nvSpPr>
        <p:spPr>
          <a:xfrm>
            <a:off x="4424595" y="368660"/>
            <a:ext cx="3825425" cy="1440160"/>
          </a:xfrm>
          <a:prstGeom prst="ellipse">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Articulation</a:t>
            </a:r>
            <a:br>
              <a:rPr lang="fr-FR" sz="2000" b="1" i="1" dirty="0" smtClean="0"/>
            </a:br>
            <a:r>
              <a:rPr lang="fr-FR" sz="2000" b="1" i="1" dirty="0" smtClean="0"/>
              <a:t>temps rond – temps long</a:t>
            </a:r>
            <a:endParaRPr lang="fr-FR" sz="2000" b="1" i="1" dirty="0"/>
          </a:p>
        </p:txBody>
      </p:sp>
      <p:sp>
        <p:nvSpPr>
          <p:cNvPr id="7" name="Ellipse 6"/>
          <p:cNvSpPr/>
          <p:nvPr/>
        </p:nvSpPr>
        <p:spPr>
          <a:xfrm>
            <a:off x="161511" y="3248980"/>
            <a:ext cx="3240360" cy="153017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Généricité vs singularité des systèmes complexes</a:t>
            </a:r>
            <a:endParaRPr lang="fr-FR" sz="2000" b="1" i="1" dirty="0">
              <a:solidFill>
                <a:schemeClr val="tx1"/>
              </a:solidFill>
            </a:endParaRPr>
          </a:p>
        </p:txBody>
      </p:sp>
      <p:sp>
        <p:nvSpPr>
          <p:cNvPr id="9" name="Ellipse 8"/>
          <p:cNvSpPr/>
          <p:nvPr/>
        </p:nvSpPr>
        <p:spPr>
          <a:xfrm>
            <a:off x="3536885" y="2226230"/>
            <a:ext cx="3375375" cy="1575175"/>
          </a:xfrm>
          <a:prstGeom prst="ellipse">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Trade-off et arbitrages  entre fonctions et entre privé et commun</a:t>
            </a:r>
            <a:endParaRPr lang="fr-FR" sz="2000" b="1" i="1" dirty="0">
              <a:solidFill>
                <a:schemeClr val="tx1"/>
              </a:solidFill>
            </a:endParaRPr>
          </a:p>
        </p:txBody>
      </p:sp>
      <p:sp>
        <p:nvSpPr>
          <p:cNvPr id="10" name="Ellipse 9"/>
          <p:cNvSpPr/>
          <p:nvPr/>
        </p:nvSpPr>
        <p:spPr>
          <a:xfrm>
            <a:off x="1049220" y="5139190"/>
            <a:ext cx="3375375" cy="1350150"/>
          </a:xfrm>
          <a:prstGeom prst="ellipse">
            <a:avLst/>
          </a:prstGeom>
          <a:solidFill>
            <a:schemeClr val="accent3">
              <a:lumMod val="20000"/>
              <a:lumOff val="8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Incertitudes stochastiques</a:t>
            </a:r>
            <a:endParaRPr lang="fr-FR" sz="2000" b="1" i="1" dirty="0">
              <a:solidFill>
                <a:schemeClr val="tx1"/>
              </a:solidFill>
            </a:endParaRPr>
          </a:p>
        </p:txBody>
      </p:sp>
      <p:sp>
        <p:nvSpPr>
          <p:cNvPr id="11" name="Ellipse 10"/>
          <p:cNvSpPr/>
          <p:nvPr/>
        </p:nvSpPr>
        <p:spPr>
          <a:xfrm>
            <a:off x="3531890" y="3924055"/>
            <a:ext cx="3645405" cy="121513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tx1"/>
                </a:solidFill>
              </a:rPr>
              <a:t>Optimalité vs viabilité, résilience vs ruptures</a:t>
            </a:r>
            <a:endParaRPr lang="fr-FR" sz="2000" b="1" i="1" dirty="0">
              <a:solidFill>
                <a:schemeClr val="tx1"/>
              </a:solidFill>
            </a:endParaRPr>
          </a:p>
        </p:txBody>
      </p:sp>
      <p:sp>
        <p:nvSpPr>
          <p:cNvPr id="12" name="Ellipse 11"/>
          <p:cNvSpPr/>
          <p:nvPr/>
        </p:nvSpPr>
        <p:spPr>
          <a:xfrm>
            <a:off x="6057165" y="5004175"/>
            <a:ext cx="2925325" cy="1395155"/>
          </a:xfrm>
          <a:prstGeom prst="ellipse">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t>Flexibilité, adaptabilité, transformabilité</a:t>
            </a:r>
            <a:endParaRPr lang="fr-FR" sz="2000" b="1" i="1" dirty="0"/>
          </a:p>
        </p:txBody>
      </p:sp>
      <p:sp>
        <p:nvSpPr>
          <p:cNvPr id="13" name="Ellipse 12"/>
          <p:cNvSpPr/>
          <p:nvPr/>
        </p:nvSpPr>
        <p:spPr>
          <a:xfrm>
            <a:off x="7044409" y="2573905"/>
            <a:ext cx="1938081" cy="1710189"/>
          </a:xfrm>
          <a:prstGeom prst="ellipse">
            <a:avLst/>
          </a:prstGeom>
          <a:solidFill>
            <a:schemeClr val="accent3">
              <a:lumMod val="7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rPr>
              <a:t>Lien à l’action privée et publique</a:t>
            </a:r>
            <a:endParaRPr lang="fr-FR" sz="2000" b="1" i="1" dirty="0">
              <a:solidFill>
                <a:schemeClr val="bg1"/>
              </a:solidFill>
            </a:endParaRPr>
          </a:p>
        </p:txBody>
      </p:sp>
    </p:spTree>
    <p:extLst>
      <p:ext uri="{BB962C8B-B14F-4D97-AF65-F5344CB8AC3E}">
        <p14:creationId xmlns:p14="http://schemas.microsoft.com/office/powerpoint/2010/main" val="379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5529</TotalTime>
  <Words>549</Words>
  <Application>Microsoft Office PowerPoint</Application>
  <PresentationFormat>Affichage à l'écran (4:3)</PresentationFormat>
  <Paragraphs>114</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1_Thème Office</vt:lpstr>
      <vt:lpstr>Dynamiques des socioécosystèmes et agroécologie</vt:lpstr>
      <vt:lpstr>Agroécologie</vt:lpstr>
      <vt:lpstr>Hybrider des disciplines…</vt:lpstr>
      <vt:lpstr> ‘‘L’agroécosystème est l’unité fondamentale d’étude, dans laquelle les flux géochimiques, les transformations d’énergie, les processus biologiques et les relations sociales et économiques doivent s’analyser comme un tout, de manière interdisciplinaire’’.   Altieri, M.A. Agroecology: the scientific basis of alternative agriculture. Westview Press, 1987</vt:lpstr>
      <vt:lpstr>Présentation PowerPoint</vt:lpstr>
      <vt:lpstr>Présentation PowerPoint</vt:lpstr>
      <vt:lpstr>Présentation PowerPoint</vt:lpstr>
      <vt:lpstr>Dans ces processus dynamiques, la question des articulations d’échelle devient primordiale</vt:lpstr>
      <vt:lpstr>Enjeux et défis scientifiques</vt:lpstr>
      <vt:lpstr>Risques et écueils</vt:lpstr>
      <vt:lpstr>Présentation PowerPoint</vt:lpstr>
      <vt:lpstr>Présentation PowerPoint</vt:lpstr>
      <vt:lpstr>Présentation PowerPoint</vt:lpstr>
      <vt:lpstr>Présentation PowerPoint</vt:lpstr>
      <vt:lpstr>Aller au-delà des sciences</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Réseau Agriculture Durable et la production de lait à l’herbe  L’autonomie comme paradigme technique, économique et identitaire</dc:title>
  <dc:creator>Leger</dc:creator>
  <cp:lastModifiedBy>Leger</cp:lastModifiedBy>
  <cp:revision>236</cp:revision>
  <dcterms:created xsi:type="dcterms:W3CDTF">2015-09-08T16:15:21Z</dcterms:created>
  <dcterms:modified xsi:type="dcterms:W3CDTF">2019-11-05T07:48:53Z</dcterms:modified>
</cp:coreProperties>
</file>